
<file path=[Content_Types].xml><?xml version="1.0" encoding="utf-8"?>
<Types xmlns="http://schemas.openxmlformats.org/package/2006/content-types">
  <Default Extension="glb" ContentType="model/gltf.binary"/>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34" r:id="rId4"/>
  </p:sldMasterIdLst>
  <p:notesMasterIdLst>
    <p:notesMasterId r:id="rId78"/>
  </p:notesMasterIdLst>
  <p:sldIdLst>
    <p:sldId id="256" r:id="rId5"/>
    <p:sldId id="372" r:id="rId6"/>
    <p:sldId id="264" r:id="rId7"/>
    <p:sldId id="386" r:id="rId8"/>
    <p:sldId id="371" r:id="rId9"/>
    <p:sldId id="373" r:id="rId10"/>
    <p:sldId id="258" r:id="rId11"/>
    <p:sldId id="361" r:id="rId12"/>
    <p:sldId id="374" r:id="rId13"/>
    <p:sldId id="353" r:id="rId14"/>
    <p:sldId id="257" r:id="rId15"/>
    <p:sldId id="268" r:id="rId16"/>
    <p:sldId id="269" r:id="rId17"/>
    <p:sldId id="384" r:id="rId18"/>
    <p:sldId id="270" r:id="rId19"/>
    <p:sldId id="271" r:id="rId20"/>
    <p:sldId id="272" r:id="rId21"/>
    <p:sldId id="273" r:id="rId22"/>
    <p:sldId id="375" r:id="rId23"/>
    <p:sldId id="376" r:id="rId24"/>
    <p:sldId id="355" r:id="rId25"/>
    <p:sldId id="377" r:id="rId26"/>
    <p:sldId id="360" r:id="rId27"/>
    <p:sldId id="356" r:id="rId28"/>
    <p:sldId id="326" r:id="rId29"/>
    <p:sldId id="328" r:id="rId30"/>
    <p:sldId id="327" r:id="rId31"/>
    <p:sldId id="381" r:id="rId32"/>
    <p:sldId id="382" r:id="rId33"/>
    <p:sldId id="385" r:id="rId34"/>
    <p:sldId id="330" r:id="rId35"/>
    <p:sldId id="331" r:id="rId36"/>
    <p:sldId id="291" r:id="rId37"/>
    <p:sldId id="383" r:id="rId38"/>
    <p:sldId id="293" r:id="rId39"/>
    <p:sldId id="367" r:id="rId40"/>
    <p:sldId id="369" r:id="rId41"/>
    <p:sldId id="368" r:id="rId42"/>
    <p:sldId id="370" r:id="rId43"/>
    <p:sldId id="308" r:id="rId44"/>
    <p:sldId id="309" r:id="rId45"/>
    <p:sldId id="357" r:id="rId46"/>
    <p:sldId id="358" r:id="rId47"/>
    <p:sldId id="379" r:id="rId48"/>
    <p:sldId id="380" r:id="rId49"/>
    <p:sldId id="365" r:id="rId50"/>
    <p:sldId id="366" r:id="rId51"/>
    <p:sldId id="261" r:id="rId52"/>
    <p:sldId id="364" r:id="rId53"/>
    <p:sldId id="262" r:id="rId54"/>
    <p:sldId id="378" r:id="rId55"/>
    <p:sldId id="359" r:id="rId56"/>
    <p:sldId id="267" r:id="rId57"/>
    <p:sldId id="266" r:id="rId58"/>
    <p:sldId id="333" r:id="rId59"/>
    <p:sldId id="335" r:id="rId60"/>
    <p:sldId id="336" r:id="rId61"/>
    <p:sldId id="337" r:id="rId62"/>
    <p:sldId id="323" r:id="rId63"/>
    <p:sldId id="322" r:id="rId64"/>
    <p:sldId id="314" r:id="rId65"/>
    <p:sldId id="315" r:id="rId66"/>
    <p:sldId id="316" r:id="rId67"/>
    <p:sldId id="317" r:id="rId68"/>
    <p:sldId id="318" r:id="rId69"/>
    <p:sldId id="319" r:id="rId70"/>
    <p:sldId id="320" r:id="rId71"/>
    <p:sldId id="334" r:id="rId72"/>
    <p:sldId id="363" r:id="rId73"/>
    <p:sldId id="351" r:id="rId74"/>
    <p:sldId id="352" r:id="rId75"/>
    <p:sldId id="387" r:id="rId76"/>
    <p:sldId id="388" r:id="rId7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C286C71-A49C-4B2F-BB27-316EBD789B8D}">
          <p14:sldIdLst>
            <p14:sldId id="256"/>
            <p14:sldId id="372"/>
            <p14:sldId id="264"/>
            <p14:sldId id="386"/>
            <p14:sldId id="371"/>
            <p14:sldId id="373"/>
            <p14:sldId id="258"/>
            <p14:sldId id="361"/>
            <p14:sldId id="374"/>
            <p14:sldId id="353"/>
            <p14:sldId id="257"/>
          </p14:sldIdLst>
        </p14:section>
        <p14:section name="SFI and Certification" id="{E4B14410-2BF0-4D80-92FA-4E569A52748B}">
          <p14:sldIdLst>
            <p14:sldId id="268"/>
            <p14:sldId id="269"/>
            <p14:sldId id="384"/>
            <p14:sldId id="270"/>
            <p14:sldId id="271"/>
            <p14:sldId id="272"/>
            <p14:sldId id="273"/>
            <p14:sldId id="375"/>
          </p14:sldIdLst>
        </p14:section>
        <p14:section name="New Indicators" id="{724E65C3-F22E-478F-A992-797129DA300D}">
          <p14:sldIdLst>
            <p14:sldId id="376"/>
            <p14:sldId id="355"/>
            <p14:sldId id="377"/>
            <p14:sldId id="360"/>
          </p14:sldIdLst>
        </p14:section>
        <p14:section name="Endangered Species" id="{CD3A7029-47E7-4A87-940E-07B64F4FF88A}">
          <p14:sldIdLst>
            <p14:sldId id="356"/>
            <p14:sldId id="326"/>
            <p14:sldId id="328"/>
            <p14:sldId id="327"/>
            <p14:sldId id="381"/>
            <p14:sldId id="382"/>
            <p14:sldId id="385"/>
            <p14:sldId id="330"/>
            <p14:sldId id="331"/>
          </p14:sldIdLst>
        </p14:section>
        <p14:section name="Invasive Exotic Species" id="{8D5B0F62-9B71-4BE8-AFB1-F4CA49D0313E}">
          <p14:sldIdLst>
            <p14:sldId id="291"/>
            <p14:sldId id="383"/>
            <p14:sldId id="293"/>
            <p14:sldId id="367"/>
            <p14:sldId id="369"/>
            <p14:sldId id="368"/>
            <p14:sldId id="370"/>
            <p14:sldId id="308"/>
            <p14:sldId id="309"/>
          </p14:sldIdLst>
        </p14:section>
        <p14:section name="Logging Safety" id="{8119E83F-5C30-4FD8-AD90-F83C8AD39924}">
          <p14:sldIdLst>
            <p14:sldId id="357"/>
            <p14:sldId id="358"/>
            <p14:sldId id="379"/>
            <p14:sldId id="380"/>
            <p14:sldId id="365"/>
            <p14:sldId id="366"/>
            <p14:sldId id="261"/>
            <p14:sldId id="364"/>
            <p14:sldId id="262"/>
            <p14:sldId id="378"/>
          </p14:sldIdLst>
        </p14:section>
        <p14:section name="Other topics" id="{C2CC85A8-A080-40D5-8F7F-1801B58688C4}">
          <p14:sldIdLst>
            <p14:sldId id="359"/>
            <p14:sldId id="267"/>
            <p14:sldId id="266"/>
            <p14:sldId id="333"/>
            <p14:sldId id="335"/>
            <p14:sldId id="336"/>
            <p14:sldId id="337"/>
            <p14:sldId id="323"/>
            <p14:sldId id="322"/>
            <p14:sldId id="314"/>
            <p14:sldId id="315"/>
            <p14:sldId id="316"/>
            <p14:sldId id="317"/>
            <p14:sldId id="318"/>
            <p14:sldId id="319"/>
            <p14:sldId id="320"/>
            <p14:sldId id="334"/>
          </p14:sldIdLst>
        </p14:section>
        <p14:section name="End Notes" id="{9AE6D047-BA98-4677-B315-4FEBC568D9A3}">
          <p14:sldIdLst>
            <p14:sldId id="363"/>
            <p14:sldId id="351"/>
            <p14:sldId id="352"/>
            <p14:sldId id="387"/>
            <p14:sldId id="388"/>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n Spong" initials="BS" lastIdx="1" clrIdx="0">
    <p:extLst>
      <p:ext uri="{19B8F6BF-5375-455C-9EA6-DF929625EA0E}">
        <p15:presenceInfo xmlns:p15="http://schemas.microsoft.com/office/powerpoint/2012/main" userId="S::bdspong@mail.wvu.edu::562336f0-e628-4c3c-87e9-3969d2de469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25747"/>
    <a:srgbClr val="4E5A44"/>
    <a:srgbClr val="485C42"/>
    <a:srgbClr val="344432"/>
    <a:srgbClr val="FFAC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n">
        <a:fontRef idx="minor">
          <a:srgbClr val="000000"/>
        </a:fontRef>
        <a:srgbClr val="000000"/>
      </a:tcTxStyle>
      <a:tcStyle>
        <a:tcBdr>
          <a:left>
            <a:ln w="12700" cap="flat">
              <a:solidFill>
                <a:srgbClr val="676A55"/>
              </a:solidFill>
              <a:prstDash val="solid"/>
              <a:round/>
            </a:ln>
          </a:left>
          <a:right>
            <a:ln w="12700" cap="flat">
              <a:solidFill>
                <a:srgbClr val="676A55"/>
              </a:solidFill>
              <a:prstDash val="solid"/>
              <a:round/>
            </a:ln>
          </a:right>
          <a:top>
            <a:ln w="12700" cap="flat">
              <a:solidFill>
                <a:srgbClr val="676A55"/>
              </a:solidFill>
              <a:prstDash val="solid"/>
              <a:round/>
            </a:ln>
          </a:top>
          <a:bottom>
            <a:ln w="12700" cap="flat">
              <a:solidFill>
                <a:srgbClr val="676A55"/>
              </a:solidFill>
              <a:prstDash val="solid"/>
              <a:round/>
            </a:ln>
          </a:bottom>
          <a:insideH>
            <a:ln w="12700" cap="flat">
              <a:solidFill>
                <a:srgbClr val="676A55"/>
              </a:solidFill>
              <a:prstDash val="solid"/>
              <a:round/>
            </a:ln>
          </a:insideH>
          <a:insideV>
            <a:ln w="12700" cap="flat">
              <a:solidFill>
                <a:srgbClr val="676A55"/>
              </a:solidFill>
              <a:prstDash val="solid"/>
              <a:round/>
            </a:ln>
          </a:insideV>
        </a:tcBdr>
        <a:fill>
          <a:solidFill>
            <a:srgbClr val="D4E0D5"/>
          </a:solidFill>
        </a:fill>
      </a:tcStyle>
    </a:wholeTbl>
    <a:band2H>
      <a:tcTxStyle/>
      <a:tcStyle>
        <a:tcBdr/>
        <a:fill>
          <a:solidFill>
            <a:srgbClr val="EBF0EB"/>
          </a:solidFill>
        </a:fill>
      </a:tcStyle>
    </a:band2H>
    <a:firstCol>
      <a:tcTxStyle b="on" i="on">
        <a:fontRef idx="minor">
          <a:srgbClr val="676A55"/>
        </a:fontRef>
        <a:srgbClr val="676A55"/>
      </a:tcTxStyle>
      <a:tcStyle>
        <a:tcBdr>
          <a:left>
            <a:ln w="12700" cap="flat">
              <a:solidFill>
                <a:srgbClr val="676A55"/>
              </a:solidFill>
              <a:prstDash val="solid"/>
              <a:round/>
            </a:ln>
          </a:left>
          <a:right>
            <a:ln w="12700" cap="flat">
              <a:solidFill>
                <a:srgbClr val="676A55"/>
              </a:solidFill>
              <a:prstDash val="solid"/>
              <a:round/>
            </a:ln>
          </a:right>
          <a:top>
            <a:ln w="12700" cap="flat">
              <a:solidFill>
                <a:srgbClr val="676A55"/>
              </a:solidFill>
              <a:prstDash val="solid"/>
              <a:round/>
            </a:ln>
          </a:top>
          <a:bottom>
            <a:ln w="12700" cap="flat">
              <a:solidFill>
                <a:srgbClr val="676A55"/>
              </a:solidFill>
              <a:prstDash val="solid"/>
              <a:round/>
            </a:ln>
          </a:bottom>
          <a:insideH>
            <a:ln w="12700" cap="flat">
              <a:solidFill>
                <a:srgbClr val="676A55"/>
              </a:solidFill>
              <a:prstDash val="solid"/>
              <a:round/>
            </a:ln>
          </a:insideH>
          <a:insideV>
            <a:ln w="12700" cap="flat">
              <a:solidFill>
                <a:srgbClr val="676A55"/>
              </a:solidFill>
              <a:prstDash val="solid"/>
              <a:round/>
            </a:ln>
          </a:insideV>
        </a:tcBdr>
        <a:fill>
          <a:solidFill>
            <a:schemeClr val="accent1"/>
          </a:solidFill>
        </a:fill>
      </a:tcStyle>
    </a:firstCol>
    <a:lastRow>
      <a:tcTxStyle b="on" i="on">
        <a:fontRef idx="minor">
          <a:srgbClr val="676A55"/>
        </a:fontRef>
        <a:srgbClr val="676A55"/>
      </a:tcTxStyle>
      <a:tcStyle>
        <a:tcBdr>
          <a:left>
            <a:ln w="12700" cap="flat">
              <a:solidFill>
                <a:srgbClr val="676A55"/>
              </a:solidFill>
              <a:prstDash val="solid"/>
              <a:round/>
            </a:ln>
          </a:left>
          <a:right>
            <a:ln w="12700" cap="flat">
              <a:solidFill>
                <a:srgbClr val="676A55"/>
              </a:solidFill>
              <a:prstDash val="solid"/>
              <a:round/>
            </a:ln>
          </a:right>
          <a:top>
            <a:ln w="38100" cap="flat">
              <a:solidFill>
                <a:srgbClr val="676A55"/>
              </a:solidFill>
              <a:prstDash val="solid"/>
              <a:round/>
            </a:ln>
          </a:top>
          <a:bottom>
            <a:ln w="12700" cap="flat">
              <a:solidFill>
                <a:srgbClr val="676A55"/>
              </a:solidFill>
              <a:prstDash val="solid"/>
              <a:round/>
            </a:ln>
          </a:bottom>
          <a:insideH>
            <a:ln w="12700" cap="flat">
              <a:solidFill>
                <a:srgbClr val="676A55"/>
              </a:solidFill>
              <a:prstDash val="solid"/>
              <a:round/>
            </a:ln>
          </a:insideH>
          <a:insideV>
            <a:ln w="12700" cap="flat">
              <a:solidFill>
                <a:srgbClr val="676A55"/>
              </a:solidFill>
              <a:prstDash val="solid"/>
              <a:round/>
            </a:ln>
          </a:insideV>
        </a:tcBdr>
        <a:fill>
          <a:solidFill>
            <a:schemeClr val="accent1"/>
          </a:solidFill>
        </a:fill>
      </a:tcStyle>
    </a:lastRow>
    <a:firstRow>
      <a:tcTxStyle b="on" i="on">
        <a:fontRef idx="minor">
          <a:srgbClr val="676A55"/>
        </a:fontRef>
        <a:srgbClr val="676A55"/>
      </a:tcTxStyle>
      <a:tcStyle>
        <a:tcBdr>
          <a:left>
            <a:ln w="12700" cap="flat">
              <a:solidFill>
                <a:srgbClr val="676A55"/>
              </a:solidFill>
              <a:prstDash val="solid"/>
              <a:round/>
            </a:ln>
          </a:left>
          <a:right>
            <a:ln w="12700" cap="flat">
              <a:solidFill>
                <a:srgbClr val="676A55"/>
              </a:solidFill>
              <a:prstDash val="solid"/>
              <a:round/>
            </a:ln>
          </a:right>
          <a:top>
            <a:ln w="12700" cap="flat">
              <a:solidFill>
                <a:srgbClr val="676A55"/>
              </a:solidFill>
              <a:prstDash val="solid"/>
              <a:round/>
            </a:ln>
          </a:top>
          <a:bottom>
            <a:ln w="38100" cap="flat">
              <a:solidFill>
                <a:srgbClr val="676A55"/>
              </a:solidFill>
              <a:prstDash val="solid"/>
              <a:round/>
            </a:ln>
          </a:bottom>
          <a:insideH>
            <a:ln w="12700" cap="flat">
              <a:solidFill>
                <a:srgbClr val="676A55"/>
              </a:solidFill>
              <a:prstDash val="solid"/>
              <a:round/>
            </a:ln>
          </a:insideH>
          <a:insideV>
            <a:ln w="12700" cap="flat">
              <a:solidFill>
                <a:srgbClr val="676A55"/>
              </a:solidFill>
              <a:prstDash val="solid"/>
              <a:round/>
            </a:ln>
          </a:insideV>
        </a:tcBdr>
        <a:fill>
          <a:solidFill>
            <a:schemeClr val="accent1"/>
          </a:solidFill>
        </a:fill>
      </a:tcStyle>
    </a:firstRow>
  </a:tblStyle>
  <a:tblStyle styleId="{C7B018BB-80A7-4F77-B60F-C8B233D01FF8}" styleName="">
    <a:tblBg/>
    <a:wholeTbl>
      <a:tcTxStyle b="off" i="on">
        <a:fontRef idx="minor">
          <a:srgbClr val="000000"/>
        </a:fontRef>
        <a:srgbClr val="000000"/>
      </a:tcTxStyle>
      <a:tcStyle>
        <a:tcBdr>
          <a:left>
            <a:ln w="12700" cap="flat">
              <a:solidFill>
                <a:srgbClr val="676A55"/>
              </a:solidFill>
              <a:prstDash val="solid"/>
              <a:round/>
            </a:ln>
          </a:left>
          <a:right>
            <a:ln w="12700" cap="flat">
              <a:solidFill>
                <a:srgbClr val="676A55"/>
              </a:solidFill>
              <a:prstDash val="solid"/>
              <a:round/>
            </a:ln>
          </a:right>
          <a:top>
            <a:ln w="12700" cap="flat">
              <a:solidFill>
                <a:srgbClr val="676A55"/>
              </a:solidFill>
              <a:prstDash val="solid"/>
              <a:round/>
            </a:ln>
          </a:top>
          <a:bottom>
            <a:ln w="12700" cap="flat">
              <a:solidFill>
                <a:srgbClr val="676A55"/>
              </a:solidFill>
              <a:prstDash val="solid"/>
              <a:round/>
            </a:ln>
          </a:bottom>
          <a:insideH>
            <a:ln w="12700" cap="flat">
              <a:solidFill>
                <a:srgbClr val="676A55"/>
              </a:solidFill>
              <a:prstDash val="solid"/>
              <a:round/>
            </a:ln>
          </a:insideH>
          <a:insideV>
            <a:ln w="12700" cap="flat">
              <a:solidFill>
                <a:srgbClr val="676A55"/>
              </a:solidFill>
              <a:prstDash val="solid"/>
              <a:round/>
            </a:ln>
          </a:insideV>
        </a:tcBdr>
        <a:fill>
          <a:solidFill>
            <a:srgbClr val="E1EDF0"/>
          </a:solidFill>
        </a:fill>
      </a:tcStyle>
    </a:wholeTbl>
    <a:band2H>
      <a:tcTxStyle/>
      <a:tcStyle>
        <a:tcBdr/>
        <a:fill>
          <a:solidFill>
            <a:srgbClr val="F1F6F8"/>
          </a:solidFill>
        </a:fill>
      </a:tcStyle>
    </a:band2H>
    <a:firstCol>
      <a:tcTxStyle b="on" i="on">
        <a:fontRef idx="minor">
          <a:srgbClr val="676A55"/>
        </a:fontRef>
        <a:srgbClr val="676A55"/>
      </a:tcTxStyle>
      <a:tcStyle>
        <a:tcBdr>
          <a:left>
            <a:ln w="12700" cap="flat">
              <a:solidFill>
                <a:srgbClr val="676A55"/>
              </a:solidFill>
              <a:prstDash val="solid"/>
              <a:round/>
            </a:ln>
          </a:left>
          <a:right>
            <a:ln w="12700" cap="flat">
              <a:solidFill>
                <a:srgbClr val="676A55"/>
              </a:solidFill>
              <a:prstDash val="solid"/>
              <a:round/>
            </a:ln>
          </a:right>
          <a:top>
            <a:ln w="12700" cap="flat">
              <a:solidFill>
                <a:srgbClr val="676A55"/>
              </a:solidFill>
              <a:prstDash val="solid"/>
              <a:round/>
            </a:ln>
          </a:top>
          <a:bottom>
            <a:ln w="12700" cap="flat">
              <a:solidFill>
                <a:srgbClr val="676A55"/>
              </a:solidFill>
              <a:prstDash val="solid"/>
              <a:round/>
            </a:ln>
          </a:bottom>
          <a:insideH>
            <a:ln w="12700" cap="flat">
              <a:solidFill>
                <a:srgbClr val="676A55"/>
              </a:solidFill>
              <a:prstDash val="solid"/>
              <a:round/>
            </a:ln>
          </a:insideH>
          <a:insideV>
            <a:ln w="12700" cap="flat">
              <a:solidFill>
                <a:srgbClr val="676A55"/>
              </a:solidFill>
              <a:prstDash val="solid"/>
              <a:round/>
            </a:ln>
          </a:insideV>
        </a:tcBdr>
        <a:fill>
          <a:solidFill>
            <a:schemeClr val="accent3"/>
          </a:solidFill>
        </a:fill>
      </a:tcStyle>
    </a:firstCol>
    <a:lastRow>
      <a:tcTxStyle b="on" i="on">
        <a:fontRef idx="minor">
          <a:srgbClr val="676A55"/>
        </a:fontRef>
        <a:srgbClr val="676A55"/>
      </a:tcTxStyle>
      <a:tcStyle>
        <a:tcBdr>
          <a:left>
            <a:ln w="12700" cap="flat">
              <a:solidFill>
                <a:srgbClr val="676A55"/>
              </a:solidFill>
              <a:prstDash val="solid"/>
              <a:round/>
            </a:ln>
          </a:left>
          <a:right>
            <a:ln w="12700" cap="flat">
              <a:solidFill>
                <a:srgbClr val="676A55"/>
              </a:solidFill>
              <a:prstDash val="solid"/>
              <a:round/>
            </a:ln>
          </a:right>
          <a:top>
            <a:ln w="38100" cap="flat">
              <a:solidFill>
                <a:srgbClr val="676A55"/>
              </a:solidFill>
              <a:prstDash val="solid"/>
              <a:round/>
            </a:ln>
          </a:top>
          <a:bottom>
            <a:ln w="12700" cap="flat">
              <a:solidFill>
                <a:srgbClr val="676A55"/>
              </a:solidFill>
              <a:prstDash val="solid"/>
              <a:round/>
            </a:ln>
          </a:bottom>
          <a:insideH>
            <a:ln w="12700" cap="flat">
              <a:solidFill>
                <a:srgbClr val="676A55"/>
              </a:solidFill>
              <a:prstDash val="solid"/>
              <a:round/>
            </a:ln>
          </a:insideH>
          <a:insideV>
            <a:ln w="12700" cap="flat">
              <a:solidFill>
                <a:srgbClr val="676A55"/>
              </a:solidFill>
              <a:prstDash val="solid"/>
              <a:round/>
            </a:ln>
          </a:insideV>
        </a:tcBdr>
        <a:fill>
          <a:solidFill>
            <a:schemeClr val="accent3"/>
          </a:solidFill>
        </a:fill>
      </a:tcStyle>
    </a:lastRow>
    <a:firstRow>
      <a:tcTxStyle b="on" i="on">
        <a:fontRef idx="minor">
          <a:srgbClr val="676A55"/>
        </a:fontRef>
        <a:srgbClr val="676A55"/>
      </a:tcTxStyle>
      <a:tcStyle>
        <a:tcBdr>
          <a:left>
            <a:ln w="12700" cap="flat">
              <a:solidFill>
                <a:srgbClr val="676A55"/>
              </a:solidFill>
              <a:prstDash val="solid"/>
              <a:round/>
            </a:ln>
          </a:left>
          <a:right>
            <a:ln w="12700" cap="flat">
              <a:solidFill>
                <a:srgbClr val="676A55"/>
              </a:solidFill>
              <a:prstDash val="solid"/>
              <a:round/>
            </a:ln>
          </a:right>
          <a:top>
            <a:ln w="12700" cap="flat">
              <a:solidFill>
                <a:srgbClr val="676A55"/>
              </a:solidFill>
              <a:prstDash val="solid"/>
              <a:round/>
            </a:ln>
          </a:top>
          <a:bottom>
            <a:ln w="38100" cap="flat">
              <a:solidFill>
                <a:srgbClr val="676A55"/>
              </a:solidFill>
              <a:prstDash val="solid"/>
              <a:round/>
            </a:ln>
          </a:bottom>
          <a:insideH>
            <a:ln w="12700" cap="flat">
              <a:solidFill>
                <a:srgbClr val="676A55"/>
              </a:solidFill>
              <a:prstDash val="solid"/>
              <a:round/>
            </a:ln>
          </a:insideH>
          <a:insideV>
            <a:ln w="12700" cap="flat">
              <a:solidFill>
                <a:srgbClr val="676A55"/>
              </a:solidFill>
              <a:prstDash val="solid"/>
              <a:round/>
            </a:ln>
          </a:insideV>
        </a:tcBdr>
        <a:fill>
          <a:solidFill>
            <a:schemeClr val="accent3"/>
          </a:solidFill>
        </a:fill>
      </a:tcStyle>
    </a:firstRow>
  </a:tblStyle>
  <a:tblStyle styleId="{EEE7283C-3CF3-47DC-8721-378D4A62B228}" styleName="">
    <a:tblBg/>
    <a:wholeTbl>
      <a:tcTxStyle b="off" i="on">
        <a:fontRef idx="minor">
          <a:srgbClr val="000000"/>
        </a:fontRef>
        <a:srgbClr val="000000"/>
      </a:tcTxStyle>
      <a:tcStyle>
        <a:tcBdr>
          <a:left>
            <a:ln w="12700" cap="flat">
              <a:solidFill>
                <a:srgbClr val="676A55"/>
              </a:solidFill>
              <a:prstDash val="solid"/>
              <a:round/>
            </a:ln>
          </a:left>
          <a:right>
            <a:ln w="12700" cap="flat">
              <a:solidFill>
                <a:srgbClr val="676A55"/>
              </a:solidFill>
              <a:prstDash val="solid"/>
              <a:round/>
            </a:ln>
          </a:right>
          <a:top>
            <a:ln w="12700" cap="flat">
              <a:solidFill>
                <a:srgbClr val="676A55"/>
              </a:solidFill>
              <a:prstDash val="solid"/>
              <a:round/>
            </a:ln>
          </a:top>
          <a:bottom>
            <a:ln w="12700" cap="flat">
              <a:solidFill>
                <a:srgbClr val="676A55"/>
              </a:solidFill>
              <a:prstDash val="solid"/>
              <a:round/>
            </a:ln>
          </a:bottom>
          <a:insideH>
            <a:ln w="12700" cap="flat">
              <a:solidFill>
                <a:srgbClr val="676A55"/>
              </a:solidFill>
              <a:prstDash val="solid"/>
              <a:round/>
            </a:ln>
          </a:insideH>
          <a:insideV>
            <a:ln w="12700" cap="flat">
              <a:solidFill>
                <a:srgbClr val="676A55"/>
              </a:solidFill>
              <a:prstDash val="solid"/>
              <a:round/>
            </a:ln>
          </a:insideV>
        </a:tcBdr>
        <a:fill>
          <a:solidFill>
            <a:srgbClr val="F6E5E5"/>
          </a:solidFill>
        </a:fill>
      </a:tcStyle>
    </a:wholeTbl>
    <a:band2H>
      <a:tcTxStyle/>
      <a:tcStyle>
        <a:tcBdr/>
        <a:fill>
          <a:solidFill>
            <a:srgbClr val="FBF3F3"/>
          </a:solidFill>
        </a:fill>
      </a:tcStyle>
    </a:band2H>
    <a:firstCol>
      <a:tcTxStyle b="on" i="on">
        <a:fontRef idx="minor">
          <a:srgbClr val="676A55"/>
        </a:fontRef>
        <a:srgbClr val="676A55"/>
      </a:tcTxStyle>
      <a:tcStyle>
        <a:tcBdr>
          <a:left>
            <a:ln w="12700" cap="flat">
              <a:solidFill>
                <a:srgbClr val="676A55"/>
              </a:solidFill>
              <a:prstDash val="solid"/>
              <a:round/>
            </a:ln>
          </a:left>
          <a:right>
            <a:ln w="12700" cap="flat">
              <a:solidFill>
                <a:srgbClr val="676A55"/>
              </a:solidFill>
              <a:prstDash val="solid"/>
              <a:round/>
            </a:ln>
          </a:right>
          <a:top>
            <a:ln w="12700" cap="flat">
              <a:solidFill>
                <a:srgbClr val="676A55"/>
              </a:solidFill>
              <a:prstDash val="solid"/>
              <a:round/>
            </a:ln>
          </a:top>
          <a:bottom>
            <a:ln w="12700" cap="flat">
              <a:solidFill>
                <a:srgbClr val="676A55"/>
              </a:solidFill>
              <a:prstDash val="solid"/>
              <a:round/>
            </a:ln>
          </a:bottom>
          <a:insideH>
            <a:ln w="12700" cap="flat">
              <a:solidFill>
                <a:srgbClr val="676A55"/>
              </a:solidFill>
              <a:prstDash val="solid"/>
              <a:round/>
            </a:ln>
          </a:insideH>
          <a:insideV>
            <a:ln w="12700" cap="flat">
              <a:solidFill>
                <a:srgbClr val="676A55"/>
              </a:solidFill>
              <a:prstDash val="solid"/>
              <a:round/>
            </a:ln>
          </a:insideV>
        </a:tcBdr>
        <a:fill>
          <a:solidFill>
            <a:schemeClr val="accent6"/>
          </a:solidFill>
        </a:fill>
      </a:tcStyle>
    </a:firstCol>
    <a:lastRow>
      <a:tcTxStyle b="on" i="on">
        <a:fontRef idx="minor">
          <a:srgbClr val="676A55"/>
        </a:fontRef>
        <a:srgbClr val="676A55"/>
      </a:tcTxStyle>
      <a:tcStyle>
        <a:tcBdr>
          <a:left>
            <a:ln w="12700" cap="flat">
              <a:solidFill>
                <a:srgbClr val="676A55"/>
              </a:solidFill>
              <a:prstDash val="solid"/>
              <a:round/>
            </a:ln>
          </a:left>
          <a:right>
            <a:ln w="12700" cap="flat">
              <a:solidFill>
                <a:srgbClr val="676A55"/>
              </a:solidFill>
              <a:prstDash val="solid"/>
              <a:round/>
            </a:ln>
          </a:right>
          <a:top>
            <a:ln w="38100" cap="flat">
              <a:solidFill>
                <a:srgbClr val="676A55"/>
              </a:solidFill>
              <a:prstDash val="solid"/>
              <a:round/>
            </a:ln>
          </a:top>
          <a:bottom>
            <a:ln w="12700" cap="flat">
              <a:solidFill>
                <a:srgbClr val="676A55"/>
              </a:solidFill>
              <a:prstDash val="solid"/>
              <a:round/>
            </a:ln>
          </a:bottom>
          <a:insideH>
            <a:ln w="12700" cap="flat">
              <a:solidFill>
                <a:srgbClr val="676A55"/>
              </a:solidFill>
              <a:prstDash val="solid"/>
              <a:round/>
            </a:ln>
          </a:insideH>
          <a:insideV>
            <a:ln w="12700" cap="flat">
              <a:solidFill>
                <a:srgbClr val="676A55"/>
              </a:solidFill>
              <a:prstDash val="solid"/>
              <a:round/>
            </a:ln>
          </a:insideV>
        </a:tcBdr>
        <a:fill>
          <a:solidFill>
            <a:schemeClr val="accent6"/>
          </a:solidFill>
        </a:fill>
      </a:tcStyle>
    </a:lastRow>
    <a:firstRow>
      <a:tcTxStyle b="on" i="on">
        <a:fontRef idx="minor">
          <a:srgbClr val="676A55"/>
        </a:fontRef>
        <a:srgbClr val="676A55"/>
      </a:tcTxStyle>
      <a:tcStyle>
        <a:tcBdr>
          <a:left>
            <a:ln w="12700" cap="flat">
              <a:solidFill>
                <a:srgbClr val="676A55"/>
              </a:solidFill>
              <a:prstDash val="solid"/>
              <a:round/>
            </a:ln>
          </a:left>
          <a:right>
            <a:ln w="12700" cap="flat">
              <a:solidFill>
                <a:srgbClr val="676A55"/>
              </a:solidFill>
              <a:prstDash val="solid"/>
              <a:round/>
            </a:ln>
          </a:right>
          <a:top>
            <a:ln w="12700" cap="flat">
              <a:solidFill>
                <a:srgbClr val="676A55"/>
              </a:solidFill>
              <a:prstDash val="solid"/>
              <a:round/>
            </a:ln>
          </a:top>
          <a:bottom>
            <a:ln w="38100" cap="flat">
              <a:solidFill>
                <a:srgbClr val="676A55"/>
              </a:solidFill>
              <a:prstDash val="solid"/>
              <a:round/>
            </a:ln>
          </a:bottom>
          <a:insideH>
            <a:ln w="12700" cap="flat">
              <a:solidFill>
                <a:srgbClr val="676A55"/>
              </a:solidFill>
              <a:prstDash val="solid"/>
              <a:round/>
            </a:ln>
          </a:insideH>
          <a:insideV>
            <a:ln w="12700" cap="flat">
              <a:solidFill>
                <a:srgbClr val="676A55"/>
              </a:solidFill>
              <a:prstDash val="solid"/>
              <a:round/>
            </a:ln>
          </a:insideV>
        </a:tcBdr>
        <a:fill>
          <a:solidFill>
            <a:schemeClr val="accent6"/>
          </a:solidFill>
        </a:fill>
      </a:tcStyle>
    </a:firstRow>
  </a:tblStyle>
  <a:tblStyle styleId="{CF821DB8-F4EB-4A41-A1BA-3FCAFE7338EE}" styleName="">
    <a:tblBg/>
    <a:wholeTbl>
      <a:tcTxStyle b="off" i="on">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676A55"/>
          </a:solidFill>
        </a:fill>
      </a:tcStyle>
    </a:band2H>
    <a:firstCol>
      <a:tcTxStyle b="on" i="on">
        <a:fontRef idx="minor">
          <a:srgbClr val="676A55"/>
        </a:fontRef>
        <a:srgbClr val="676A55"/>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n">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676A55"/>
          </a:solidFill>
        </a:fill>
      </a:tcStyle>
    </a:lastRow>
    <a:firstRow>
      <a:tcTxStyle b="on" i="on">
        <a:fontRef idx="minor">
          <a:srgbClr val="676A55"/>
        </a:fontRef>
        <a:srgbClr val="676A55"/>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n">
        <a:fontRef idx="minor">
          <a:srgbClr val="000000"/>
        </a:fontRef>
        <a:srgbClr val="000000"/>
      </a:tcTxStyle>
      <a:tcStyle>
        <a:tcBdr>
          <a:left>
            <a:ln w="12700" cap="flat">
              <a:solidFill>
                <a:srgbClr val="676A55"/>
              </a:solidFill>
              <a:prstDash val="solid"/>
              <a:round/>
            </a:ln>
          </a:left>
          <a:right>
            <a:ln w="12700" cap="flat">
              <a:solidFill>
                <a:srgbClr val="676A55"/>
              </a:solidFill>
              <a:prstDash val="solid"/>
              <a:round/>
            </a:ln>
          </a:right>
          <a:top>
            <a:ln w="12700" cap="flat">
              <a:solidFill>
                <a:srgbClr val="676A55"/>
              </a:solidFill>
              <a:prstDash val="solid"/>
              <a:round/>
            </a:ln>
          </a:top>
          <a:bottom>
            <a:ln w="12700" cap="flat">
              <a:solidFill>
                <a:srgbClr val="676A55"/>
              </a:solidFill>
              <a:prstDash val="solid"/>
              <a:round/>
            </a:ln>
          </a:bottom>
          <a:insideH>
            <a:ln w="12700" cap="flat">
              <a:solidFill>
                <a:srgbClr val="676A55"/>
              </a:solidFill>
              <a:prstDash val="solid"/>
              <a:round/>
            </a:ln>
          </a:insideH>
          <a:insideV>
            <a:ln w="12700" cap="flat">
              <a:solidFill>
                <a:srgbClr val="676A55"/>
              </a:solidFill>
              <a:prstDash val="solid"/>
              <a:round/>
            </a:ln>
          </a:insideV>
        </a:tcBdr>
        <a:fill>
          <a:solidFill>
            <a:srgbClr val="CACACA"/>
          </a:solidFill>
        </a:fill>
      </a:tcStyle>
    </a:wholeTbl>
    <a:band2H>
      <a:tcTxStyle/>
      <a:tcStyle>
        <a:tcBdr/>
        <a:fill>
          <a:solidFill>
            <a:srgbClr val="E6E6E6"/>
          </a:solidFill>
        </a:fill>
      </a:tcStyle>
    </a:band2H>
    <a:firstCol>
      <a:tcTxStyle b="on" i="on">
        <a:fontRef idx="minor">
          <a:srgbClr val="676A55"/>
        </a:fontRef>
        <a:srgbClr val="676A55"/>
      </a:tcTxStyle>
      <a:tcStyle>
        <a:tcBdr>
          <a:left>
            <a:ln w="12700" cap="flat">
              <a:solidFill>
                <a:srgbClr val="676A55"/>
              </a:solidFill>
              <a:prstDash val="solid"/>
              <a:round/>
            </a:ln>
          </a:left>
          <a:right>
            <a:ln w="12700" cap="flat">
              <a:solidFill>
                <a:srgbClr val="676A55"/>
              </a:solidFill>
              <a:prstDash val="solid"/>
              <a:round/>
            </a:ln>
          </a:right>
          <a:top>
            <a:ln w="12700" cap="flat">
              <a:solidFill>
                <a:srgbClr val="676A55"/>
              </a:solidFill>
              <a:prstDash val="solid"/>
              <a:round/>
            </a:ln>
          </a:top>
          <a:bottom>
            <a:ln w="12700" cap="flat">
              <a:solidFill>
                <a:srgbClr val="676A55"/>
              </a:solidFill>
              <a:prstDash val="solid"/>
              <a:round/>
            </a:ln>
          </a:bottom>
          <a:insideH>
            <a:ln w="12700" cap="flat">
              <a:solidFill>
                <a:srgbClr val="676A55"/>
              </a:solidFill>
              <a:prstDash val="solid"/>
              <a:round/>
            </a:ln>
          </a:insideH>
          <a:insideV>
            <a:ln w="12700" cap="flat">
              <a:solidFill>
                <a:srgbClr val="676A55"/>
              </a:solidFill>
              <a:prstDash val="solid"/>
              <a:round/>
            </a:ln>
          </a:insideV>
        </a:tcBdr>
        <a:fill>
          <a:solidFill>
            <a:srgbClr val="000000"/>
          </a:solidFill>
        </a:fill>
      </a:tcStyle>
    </a:firstCol>
    <a:lastRow>
      <a:tcTxStyle b="on" i="on">
        <a:fontRef idx="minor">
          <a:srgbClr val="676A55"/>
        </a:fontRef>
        <a:srgbClr val="676A55"/>
      </a:tcTxStyle>
      <a:tcStyle>
        <a:tcBdr>
          <a:left>
            <a:ln w="12700" cap="flat">
              <a:solidFill>
                <a:srgbClr val="676A55"/>
              </a:solidFill>
              <a:prstDash val="solid"/>
              <a:round/>
            </a:ln>
          </a:left>
          <a:right>
            <a:ln w="12700" cap="flat">
              <a:solidFill>
                <a:srgbClr val="676A55"/>
              </a:solidFill>
              <a:prstDash val="solid"/>
              <a:round/>
            </a:ln>
          </a:right>
          <a:top>
            <a:ln w="38100" cap="flat">
              <a:solidFill>
                <a:srgbClr val="676A55"/>
              </a:solidFill>
              <a:prstDash val="solid"/>
              <a:round/>
            </a:ln>
          </a:top>
          <a:bottom>
            <a:ln w="12700" cap="flat">
              <a:solidFill>
                <a:srgbClr val="676A55"/>
              </a:solidFill>
              <a:prstDash val="solid"/>
              <a:round/>
            </a:ln>
          </a:bottom>
          <a:insideH>
            <a:ln w="12700" cap="flat">
              <a:solidFill>
                <a:srgbClr val="676A55"/>
              </a:solidFill>
              <a:prstDash val="solid"/>
              <a:round/>
            </a:ln>
          </a:insideH>
          <a:insideV>
            <a:ln w="12700" cap="flat">
              <a:solidFill>
                <a:srgbClr val="676A55"/>
              </a:solidFill>
              <a:prstDash val="solid"/>
              <a:round/>
            </a:ln>
          </a:insideV>
        </a:tcBdr>
        <a:fill>
          <a:solidFill>
            <a:srgbClr val="000000"/>
          </a:solidFill>
        </a:fill>
      </a:tcStyle>
    </a:lastRow>
    <a:firstRow>
      <a:tcTxStyle b="on" i="on">
        <a:fontRef idx="minor">
          <a:srgbClr val="676A55"/>
        </a:fontRef>
        <a:srgbClr val="676A55"/>
      </a:tcTxStyle>
      <a:tcStyle>
        <a:tcBdr>
          <a:left>
            <a:ln w="12700" cap="flat">
              <a:solidFill>
                <a:srgbClr val="676A55"/>
              </a:solidFill>
              <a:prstDash val="solid"/>
              <a:round/>
            </a:ln>
          </a:left>
          <a:right>
            <a:ln w="12700" cap="flat">
              <a:solidFill>
                <a:srgbClr val="676A55"/>
              </a:solidFill>
              <a:prstDash val="solid"/>
              <a:round/>
            </a:ln>
          </a:right>
          <a:top>
            <a:ln w="12700" cap="flat">
              <a:solidFill>
                <a:srgbClr val="676A55"/>
              </a:solidFill>
              <a:prstDash val="solid"/>
              <a:round/>
            </a:ln>
          </a:top>
          <a:bottom>
            <a:ln w="38100" cap="flat">
              <a:solidFill>
                <a:srgbClr val="676A55"/>
              </a:solidFill>
              <a:prstDash val="solid"/>
              <a:round/>
            </a:ln>
          </a:bottom>
          <a:insideH>
            <a:ln w="12700" cap="flat">
              <a:solidFill>
                <a:srgbClr val="676A55"/>
              </a:solidFill>
              <a:prstDash val="solid"/>
              <a:round/>
            </a:ln>
          </a:insideH>
          <a:insideV>
            <a:ln w="12700" cap="flat">
              <a:solidFill>
                <a:srgbClr val="676A55"/>
              </a:solidFill>
              <a:prstDash val="solid"/>
              <a:round/>
            </a:ln>
          </a:insideV>
        </a:tcBdr>
        <a:fill>
          <a:solidFill>
            <a:srgbClr val="000000"/>
          </a:solidFill>
        </a:fill>
      </a:tcStyle>
    </a:firstRow>
  </a:tblStyle>
  <a:tblStyle styleId="{2708684C-4D16-4618-839F-0558EEFCDFE6}" styleName="">
    <a:tblBg/>
    <a:wholeTbl>
      <a:tcTxStyle b="off" i="on">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n">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n">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n">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021" autoAdjust="0"/>
  </p:normalViewPr>
  <p:slideViewPr>
    <p:cSldViewPr snapToGrid="0">
      <p:cViewPr varScale="1">
        <p:scale>
          <a:sx n="93" d="100"/>
          <a:sy n="93" d="100"/>
        </p:scale>
        <p:origin x="123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microsoft.com/office/2016/11/relationships/changesInfo" Target="changesInfos/changesInfo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commentAuthors" Target="commentAuthor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n Spong" userId="562336f0-e628-4c3c-87e9-3969d2de4694" providerId="ADAL" clId="{4FBFD9EF-7517-472E-A791-1641EEAE1895}"/>
    <pc:docChg chg="delSld modSection">
      <pc:chgData name="Ben Spong" userId="562336f0-e628-4c3c-87e9-3969d2de4694" providerId="ADAL" clId="{4FBFD9EF-7517-472E-A791-1641EEAE1895}" dt="2022-08-15T01:25:58.698" v="0" actId="47"/>
      <pc:docMkLst>
        <pc:docMk/>
      </pc:docMkLst>
      <pc:sldChg chg="del">
        <pc:chgData name="Ben Spong" userId="562336f0-e628-4c3c-87e9-3969d2de4694" providerId="ADAL" clId="{4FBFD9EF-7517-472E-A791-1641EEAE1895}" dt="2022-08-15T01:25:58.698" v="0" actId="47"/>
        <pc:sldMkLst>
          <pc:docMk/>
          <pc:sldMk cId="0" sldId="324"/>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6A63247-54BB-4D97-95C9-7A54E0C33B84}" type="doc">
      <dgm:prSet loTypeId="urn:microsoft.com/office/officeart/2005/8/layout/pyramid1" loCatId="pyramid" qsTypeId="urn:microsoft.com/office/officeart/2005/8/quickstyle/simple1" qsCatId="simple" csTypeId="urn:microsoft.com/office/officeart/2005/8/colors/colorful1" csCatId="colorful" phldr="1"/>
      <dgm:spPr/>
    </dgm:pt>
    <dgm:pt modelId="{4E9B660B-959A-4C8B-A4C6-9C2BCBE861CE}">
      <dgm:prSet phldrT="[Text]"/>
      <dgm:spPr/>
      <dgm:t>
        <a:bodyPr/>
        <a:lstStyle/>
        <a:p>
          <a:r>
            <a:rPr lang="en-US" dirty="0"/>
            <a:t>SFI, Inc.</a:t>
          </a:r>
        </a:p>
      </dgm:t>
    </dgm:pt>
    <dgm:pt modelId="{1973350D-A117-41F6-8270-8371CED9B44E}" type="parTrans" cxnId="{64A75EB0-9AFE-4100-A265-A4A13B093C1A}">
      <dgm:prSet/>
      <dgm:spPr/>
      <dgm:t>
        <a:bodyPr/>
        <a:lstStyle/>
        <a:p>
          <a:endParaRPr lang="en-US"/>
        </a:p>
      </dgm:t>
    </dgm:pt>
    <dgm:pt modelId="{83E3BA4D-021E-4EFF-BD49-EAD9DC209DE3}" type="sibTrans" cxnId="{64A75EB0-9AFE-4100-A265-A4A13B093C1A}">
      <dgm:prSet/>
      <dgm:spPr/>
      <dgm:t>
        <a:bodyPr/>
        <a:lstStyle/>
        <a:p>
          <a:endParaRPr lang="en-US"/>
        </a:p>
      </dgm:t>
    </dgm:pt>
    <dgm:pt modelId="{C46E3B71-79CD-4182-8F9D-E9C230D88CB8}">
      <dgm:prSet/>
      <dgm:spPr/>
      <dgm:t>
        <a:bodyPr/>
        <a:lstStyle/>
        <a:p>
          <a:r>
            <a:rPr lang="en-US"/>
            <a:t>SFI State Implementation Committees (SIC)</a:t>
          </a:r>
          <a:endParaRPr lang="en-US" dirty="0"/>
        </a:p>
      </dgm:t>
    </dgm:pt>
    <dgm:pt modelId="{0F743ACD-D476-41B4-9F57-F4408411F880}" type="parTrans" cxnId="{A4A7EA09-E444-4B53-AB0F-69ED5AD5420E}">
      <dgm:prSet/>
      <dgm:spPr/>
      <dgm:t>
        <a:bodyPr/>
        <a:lstStyle/>
        <a:p>
          <a:endParaRPr lang="en-US"/>
        </a:p>
      </dgm:t>
    </dgm:pt>
    <dgm:pt modelId="{0B9A069F-2326-4EE2-8476-A0E42AF54073}" type="sibTrans" cxnId="{A4A7EA09-E444-4B53-AB0F-69ED5AD5420E}">
      <dgm:prSet/>
      <dgm:spPr/>
      <dgm:t>
        <a:bodyPr/>
        <a:lstStyle/>
        <a:p>
          <a:endParaRPr lang="en-US"/>
        </a:p>
      </dgm:t>
    </dgm:pt>
    <dgm:pt modelId="{68917AA3-3BB2-4C32-8F11-2FA8419D2E64}">
      <dgm:prSet/>
      <dgm:spPr/>
      <dgm:t>
        <a:bodyPr/>
        <a:lstStyle/>
        <a:p>
          <a:r>
            <a:rPr lang="en-US"/>
            <a:t>Member Companies</a:t>
          </a:r>
          <a:endParaRPr lang="en-US" dirty="0"/>
        </a:p>
      </dgm:t>
    </dgm:pt>
    <dgm:pt modelId="{8AD3499B-39E4-44C5-A4BD-AF505D40BEDC}" type="parTrans" cxnId="{976A2A28-7BD6-4D7C-8540-B53D0BF5D087}">
      <dgm:prSet/>
      <dgm:spPr/>
      <dgm:t>
        <a:bodyPr/>
        <a:lstStyle/>
        <a:p>
          <a:endParaRPr lang="en-US"/>
        </a:p>
      </dgm:t>
    </dgm:pt>
    <dgm:pt modelId="{051CCEC9-F695-463C-A6F4-73A112D91FE4}" type="sibTrans" cxnId="{976A2A28-7BD6-4D7C-8540-B53D0BF5D087}">
      <dgm:prSet/>
      <dgm:spPr/>
      <dgm:t>
        <a:bodyPr/>
        <a:lstStyle/>
        <a:p>
          <a:endParaRPr lang="en-US"/>
        </a:p>
      </dgm:t>
    </dgm:pt>
    <dgm:pt modelId="{73D1481A-FF5A-4DB1-900B-C92C2F25FBD6}">
      <dgm:prSet/>
      <dgm:spPr/>
      <dgm:t>
        <a:bodyPr/>
        <a:lstStyle/>
        <a:p>
          <a:r>
            <a:rPr lang="en-US"/>
            <a:t>SIC Supporters</a:t>
          </a:r>
          <a:endParaRPr lang="en-US" dirty="0"/>
        </a:p>
      </dgm:t>
    </dgm:pt>
    <dgm:pt modelId="{1BBA6868-F19E-419E-9F5F-41E4408B2DDE}" type="parTrans" cxnId="{7DC26568-AB73-4BD5-9D35-09FB56F1EEEC}">
      <dgm:prSet/>
      <dgm:spPr/>
      <dgm:t>
        <a:bodyPr/>
        <a:lstStyle/>
        <a:p>
          <a:endParaRPr lang="en-US"/>
        </a:p>
      </dgm:t>
    </dgm:pt>
    <dgm:pt modelId="{C2CBE9A1-1B7A-4153-87B2-7017DA3DF8BE}" type="sibTrans" cxnId="{7DC26568-AB73-4BD5-9D35-09FB56F1EEEC}">
      <dgm:prSet/>
      <dgm:spPr/>
      <dgm:t>
        <a:bodyPr/>
        <a:lstStyle/>
        <a:p>
          <a:endParaRPr lang="en-US"/>
        </a:p>
      </dgm:t>
    </dgm:pt>
    <dgm:pt modelId="{7DD9F578-DE12-47C7-81B1-442084266018}">
      <dgm:prSet/>
      <dgm:spPr/>
      <dgm:t>
        <a:bodyPr/>
        <a:lstStyle/>
        <a:p>
          <a:r>
            <a:rPr lang="en-US" dirty="0"/>
            <a:t>Suppliers and Contractors</a:t>
          </a:r>
        </a:p>
      </dgm:t>
    </dgm:pt>
    <dgm:pt modelId="{982F0A31-A312-4CBD-BFE3-71C539449EA1}" type="parTrans" cxnId="{0DCCB4BF-D534-4203-9025-B623B79960E9}">
      <dgm:prSet/>
      <dgm:spPr/>
      <dgm:t>
        <a:bodyPr/>
        <a:lstStyle/>
        <a:p>
          <a:endParaRPr lang="en-US"/>
        </a:p>
      </dgm:t>
    </dgm:pt>
    <dgm:pt modelId="{6487FF07-48E6-4344-97F6-E3A014E8B7FB}" type="sibTrans" cxnId="{0DCCB4BF-D534-4203-9025-B623B79960E9}">
      <dgm:prSet/>
      <dgm:spPr/>
      <dgm:t>
        <a:bodyPr/>
        <a:lstStyle/>
        <a:p>
          <a:endParaRPr lang="en-US"/>
        </a:p>
      </dgm:t>
    </dgm:pt>
    <dgm:pt modelId="{6223AA23-B074-479B-99E6-8E74136F2D83}" type="pres">
      <dgm:prSet presAssocID="{86A63247-54BB-4D97-95C9-7A54E0C33B84}" presName="Name0" presStyleCnt="0">
        <dgm:presLayoutVars>
          <dgm:dir/>
          <dgm:animLvl val="lvl"/>
          <dgm:resizeHandles val="exact"/>
        </dgm:presLayoutVars>
      </dgm:prSet>
      <dgm:spPr/>
    </dgm:pt>
    <dgm:pt modelId="{7CD6F4BF-B794-41D8-A127-A543A8581CBB}" type="pres">
      <dgm:prSet presAssocID="{4E9B660B-959A-4C8B-A4C6-9C2BCBE861CE}" presName="Name8" presStyleCnt="0"/>
      <dgm:spPr/>
    </dgm:pt>
    <dgm:pt modelId="{86470E81-CE94-499B-8054-84A431B04CB8}" type="pres">
      <dgm:prSet presAssocID="{4E9B660B-959A-4C8B-A4C6-9C2BCBE861CE}" presName="level" presStyleLbl="node1" presStyleIdx="0" presStyleCnt="5">
        <dgm:presLayoutVars>
          <dgm:chMax val="1"/>
          <dgm:bulletEnabled val="1"/>
        </dgm:presLayoutVars>
      </dgm:prSet>
      <dgm:spPr/>
    </dgm:pt>
    <dgm:pt modelId="{D3FFAA34-9A17-48B2-ADC7-6A9821D2C7DA}" type="pres">
      <dgm:prSet presAssocID="{4E9B660B-959A-4C8B-A4C6-9C2BCBE861CE}" presName="levelTx" presStyleLbl="revTx" presStyleIdx="0" presStyleCnt="0">
        <dgm:presLayoutVars>
          <dgm:chMax val="1"/>
          <dgm:bulletEnabled val="1"/>
        </dgm:presLayoutVars>
      </dgm:prSet>
      <dgm:spPr/>
    </dgm:pt>
    <dgm:pt modelId="{A18469D8-FF85-4D23-92AD-93D22505F6F8}" type="pres">
      <dgm:prSet presAssocID="{C46E3B71-79CD-4182-8F9D-E9C230D88CB8}" presName="Name8" presStyleCnt="0"/>
      <dgm:spPr/>
    </dgm:pt>
    <dgm:pt modelId="{74B9FE07-A03E-4340-8E5F-D27666DCE526}" type="pres">
      <dgm:prSet presAssocID="{C46E3B71-79CD-4182-8F9D-E9C230D88CB8}" presName="level" presStyleLbl="node1" presStyleIdx="1" presStyleCnt="5">
        <dgm:presLayoutVars>
          <dgm:chMax val="1"/>
          <dgm:bulletEnabled val="1"/>
        </dgm:presLayoutVars>
      </dgm:prSet>
      <dgm:spPr/>
    </dgm:pt>
    <dgm:pt modelId="{29C591EE-D9F5-4FA1-84CD-5CBB4010E451}" type="pres">
      <dgm:prSet presAssocID="{C46E3B71-79CD-4182-8F9D-E9C230D88CB8}" presName="levelTx" presStyleLbl="revTx" presStyleIdx="0" presStyleCnt="0">
        <dgm:presLayoutVars>
          <dgm:chMax val="1"/>
          <dgm:bulletEnabled val="1"/>
        </dgm:presLayoutVars>
      </dgm:prSet>
      <dgm:spPr/>
    </dgm:pt>
    <dgm:pt modelId="{B69A45E5-BCBC-4D8E-832D-B4AAFA66BF1E}" type="pres">
      <dgm:prSet presAssocID="{68917AA3-3BB2-4C32-8F11-2FA8419D2E64}" presName="Name8" presStyleCnt="0"/>
      <dgm:spPr/>
    </dgm:pt>
    <dgm:pt modelId="{846F6D54-965E-4BD6-B6DD-8E53EF2E466B}" type="pres">
      <dgm:prSet presAssocID="{68917AA3-3BB2-4C32-8F11-2FA8419D2E64}" presName="level" presStyleLbl="node1" presStyleIdx="2" presStyleCnt="5">
        <dgm:presLayoutVars>
          <dgm:chMax val="1"/>
          <dgm:bulletEnabled val="1"/>
        </dgm:presLayoutVars>
      </dgm:prSet>
      <dgm:spPr/>
    </dgm:pt>
    <dgm:pt modelId="{CA601659-6C71-460E-95D2-FE02ADE3E1F2}" type="pres">
      <dgm:prSet presAssocID="{68917AA3-3BB2-4C32-8F11-2FA8419D2E64}" presName="levelTx" presStyleLbl="revTx" presStyleIdx="0" presStyleCnt="0">
        <dgm:presLayoutVars>
          <dgm:chMax val="1"/>
          <dgm:bulletEnabled val="1"/>
        </dgm:presLayoutVars>
      </dgm:prSet>
      <dgm:spPr/>
    </dgm:pt>
    <dgm:pt modelId="{F209AD5E-113B-4DC6-B207-DF9CB5C4878B}" type="pres">
      <dgm:prSet presAssocID="{73D1481A-FF5A-4DB1-900B-C92C2F25FBD6}" presName="Name8" presStyleCnt="0"/>
      <dgm:spPr/>
    </dgm:pt>
    <dgm:pt modelId="{8A1E8101-9665-4E49-9161-8DCB621498A4}" type="pres">
      <dgm:prSet presAssocID="{73D1481A-FF5A-4DB1-900B-C92C2F25FBD6}" presName="level" presStyleLbl="node1" presStyleIdx="3" presStyleCnt="5">
        <dgm:presLayoutVars>
          <dgm:chMax val="1"/>
          <dgm:bulletEnabled val="1"/>
        </dgm:presLayoutVars>
      </dgm:prSet>
      <dgm:spPr/>
    </dgm:pt>
    <dgm:pt modelId="{EB50D8FE-70EB-4932-B5CF-9A65E4707945}" type="pres">
      <dgm:prSet presAssocID="{73D1481A-FF5A-4DB1-900B-C92C2F25FBD6}" presName="levelTx" presStyleLbl="revTx" presStyleIdx="0" presStyleCnt="0">
        <dgm:presLayoutVars>
          <dgm:chMax val="1"/>
          <dgm:bulletEnabled val="1"/>
        </dgm:presLayoutVars>
      </dgm:prSet>
      <dgm:spPr/>
    </dgm:pt>
    <dgm:pt modelId="{4145C95B-4CFD-43C9-AB92-E4358E5CA081}" type="pres">
      <dgm:prSet presAssocID="{7DD9F578-DE12-47C7-81B1-442084266018}" presName="Name8" presStyleCnt="0"/>
      <dgm:spPr/>
    </dgm:pt>
    <dgm:pt modelId="{9EDEB6A6-688D-413E-8CD0-17B3FCCEA3E1}" type="pres">
      <dgm:prSet presAssocID="{7DD9F578-DE12-47C7-81B1-442084266018}" presName="level" presStyleLbl="node1" presStyleIdx="4" presStyleCnt="5">
        <dgm:presLayoutVars>
          <dgm:chMax val="1"/>
          <dgm:bulletEnabled val="1"/>
        </dgm:presLayoutVars>
      </dgm:prSet>
      <dgm:spPr/>
    </dgm:pt>
    <dgm:pt modelId="{6F6342DD-E390-438A-B777-C79676027042}" type="pres">
      <dgm:prSet presAssocID="{7DD9F578-DE12-47C7-81B1-442084266018}" presName="levelTx" presStyleLbl="revTx" presStyleIdx="0" presStyleCnt="0">
        <dgm:presLayoutVars>
          <dgm:chMax val="1"/>
          <dgm:bulletEnabled val="1"/>
        </dgm:presLayoutVars>
      </dgm:prSet>
      <dgm:spPr/>
    </dgm:pt>
  </dgm:ptLst>
  <dgm:cxnLst>
    <dgm:cxn modelId="{A4A7EA09-E444-4B53-AB0F-69ED5AD5420E}" srcId="{86A63247-54BB-4D97-95C9-7A54E0C33B84}" destId="{C46E3B71-79CD-4182-8F9D-E9C230D88CB8}" srcOrd="1" destOrd="0" parTransId="{0F743ACD-D476-41B4-9F57-F4408411F880}" sibTransId="{0B9A069F-2326-4EE2-8476-A0E42AF54073}"/>
    <dgm:cxn modelId="{0252AB18-5621-4C66-BBDF-06F872AEA293}" type="presOf" srcId="{7DD9F578-DE12-47C7-81B1-442084266018}" destId="{6F6342DD-E390-438A-B777-C79676027042}" srcOrd="1" destOrd="0" presId="urn:microsoft.com/office/officeart/2005/8/layout/pyramid1"/>
    <dgm:cxn modelId="{6FAA961D-B1F8-454D-8AF7-D048C29D476D}" type="presOf" srcId="{86A63247-54BB-4D97-95C9-7A54E0C33B84}" destId="{6223AA23-B074-479B-99E6-8E74136F2D83}" srcOrd="0" destOrd="0" presId="urn:microsoft.com/office/officeart/2005/8/layout/pyramid1"/>
    <dgm:cxn modelId="{1C822323-9F4F-4049-BF09-8C58929BD58E}" type="presOf" srcId="{68917AA3-3BB2-4C32-8F11-2FA8419D2E64}" destId="{CA601659-6C71-460E-95D2-FE02ADE3E1F2}" srcOrd="1" destOrd="0" presId="urn:microsoft.com/office/officeart/2005/8/layout/pyramid1"/>
    <dgm:cxn modelId="{976A2A28-7BD6-4D7C-8540-B53D0BF5D087}" srcId="{86A63247-54BB-4D97-95C9-7A54E0C33B84}" destId="{68917AA3-3BB2-4C32-8F11-2FA8419D2E64}" srcOrd="2" destOrd="0" parTransId="{8AD3499B-39E4-44C5-A4BD-AF505D40BEDC}" sibTransId="{051CCEC9-F695-463C-A6F4-73A112D91FE4}"/>
    <dgm:cxn modelId="{7DC26568-AB73-4BD5-9D35-09FB56F1EEEC}" srcId="{86A63247-54BB-4D97-95C9-7A54E0C33B84}" destId="{73D1481A-FF5A-4DB1-900B-C92C2F25FBD6}" srcOrd="3" destOrd="0" parTransId="{1BBA6868-F19E-419E-9F5F-41E4408B2DDE}" sibTransId="{C2CBE9A1-1B7A-4153-87B2-7017DA3DF8BE}"/>
    <dgm:cxn modelId="{F8343A56-7A9A-45D9-BCCE-B45738C1689A}" type="presOf" srcId="{68917AA3-3BB2-4C32-8F11-2FA8419D2E64}" destId="{846F6D54-965E-4BD6-B6DD-8E53EF2E466B}" srcOrd="0" destOrd="0" presId="urn:microsoft.com/office/officeart/2005/8/layout/pyramid1"/>
    <dgm:cxn modelId="{23EE5777-B866-4313-96B8-D4BB7A701B75}" type="presOf" srcId="{C46E3B71-79CD-4182-8F9D-E9C230D88CB8}" destId="{74B9FE07-A03E-4340-8E5F-D27666DCE526}" srcOrd="0" destOrd="0" presId="urn:microsoft.com/office/officeart/2005/8/layout/pyramid1"/>
    <dgm:cxn modelId="{7087F3A3-E433-4435-9572-2B4AD108ED12}" type="presOf" srcId="{C46E3B71-79CD-4182-8F9D-E9C230D88CB8}" destId="{29C591EE-D9F5-4FA1-84CD-5CBB4010E451}" srcOrd="1" destOrd="0" presId="urn:microsoft.com/office/officeart/2005/8/layout/pyramid1"/>
    <dgm:cxn modelId="{64A75EB0-9AFE-4100-A265-A4A13B093C1A}" srcId="{86A63247-54BB-4D97-95C9-7A54E0C33B84}" destId="{4E9B660B-959A-4C8B-A4C6-9C2BCBE861CE}" srcOrd="0" destOrd="0" parTransId="{1973350D-A117-41F6-8270-8371CED9B44E}" sibTransId="{83E3BA4D-021E-4EFF-BD49-EAD9DC209DE3}"/>
    <dgm:cxn modelId="{728543B5-973F-4522-929A-F78863869AD4}" type="presOf" srcId="{4E9B660B-959A-4C8B-A4C6-9C2BCBE861CE}" destId="{D3FFAA34-9A17-48B2-ADC7-6A9821D2C7DA}" srcOrd="1" destOrd="0" presId="urn:microsoft.com/office/officeart/2005/8/layout/pyramid1"/>
    <dgm:cxn modelId="{0DCCB4BF-D534-4203-9025-B623B79960E9}" srcId="{86A63247-54BB-4D97-95C9-7A54E0C33B84}" destId="{7DD9F578-DE12-47C7-81B1-442084266018}" srcOrd="4" destOrd="0" parTransId="{982F0A31-A312-4CBD-BFE3-71C539449EA1}" sibTransId="{6487FF07-48E6-4344-97F6-E3A014E8B7FB}"/>
    <dgm:cxn modelId="{E5690AC2-67B2-4485-BB33-C0C59142820D}" type="presOf" srcId="{7DD9F578-DE12-47C7-81B1-442084266018}" destId="{9EDEB6A6-688D-413E-8CD0-17B3FCCEA3E1}" srcOrd="0" destOrd="0" presId="urn:microsoft.com/office/officeart/2005/8/layout/pyramid1"/>
    <dgm:cxn modelId="{5A54FDCA-C714-46D2-BE3E-E0AC7AB6B3B1}" type="presOf" srcId="{4E9B660B-959A-4C8B-A4C6-9C2BCBE861CE}" destId="{86470E81-CE94-499B-8054-84A431B04CB8}" srcOrd="0" destOrd="0" presId="urn:microsoft.com/office/officeart/2005/8/layout/pyramid1"/>
    <dgm:cxn modelId="{468229D1-55A8-4E35-BD90-B317A3853D49}" type="presOf" srcId="{73D1481A-FF5A-4DB1-900B-C92C2F25FBD6}" destId="{EB50D8FE-70EB-4932-B5CF-9A65E4707945}" srcOrd="1" destOrd="0" presId="urn:microsoft.com/office/officeart/2005/8/layout/pyramid1"/>
    <dgm:cxn modelId="{9D4872E6-E316-45F3-BF43-E5CCA404AB5F}" type="presOf" srcId="{73D1481A-FF5A-4DB1-900B-C92C2F25FBD6}" destId="{8A1E8101-9665-4E49-9161-8DCB621498A4}" srcOrd="0" destOrd="0" presId="urn:microsoft.com/office/officeart/2005/8/layout/pyramid1"/>
    <dgm:cxn modelId="{A1F5C2AA-A548-4C1D-A43F-EEB9432A9FAC}" type="presParOf" srcId="{6223AA23-B074-479B-99E6-8E74136F2D83}" destId="{7CD6F4BF-B794-41D8-A127-A543A8581CBB}" srcOrd="0" destOrd="0" presId="urn:microsoft.com/office/officeart/2005/8/layout/pyramid1"/>
    <dgm:cxn modelId="{D0DCD705-AA35-4E8B-BC4C-561FF85A9CF6}" type="presParOf" srcId="{7CD6F4BF-B794-41D8-A127-A543A8581CBB}" destId="{86470E81-CE94-499B-8054-84A431B04CB8}" srcOrd="0" destOrd="0" presId="urn:microsoft.com/office/officeart/2005/8/layout/pyramid1"/>
    <dgm:cxn modelId="{1AF8BA62-D635-4EEF-90CD-A1D690FD0CE9}" type="presParOf" srcId="{7CD6F4BF-B794-41D8-A127-A543A8581CBB}" destId="{D3FFAA34-9A17-48B2-ADC7-6A9821D2C7DA}" srcOrd="1" destOrd="0" presId="urn:microsoft.com/office/officeart/2005/8/layout/pyramid1"/>
    <dgm:cxn modelId="{73576F4A-298D-4070-B8FC-3D952422441B}" type="presParOf" srcId="{6223AA23-B074-479B-99E6-8E74136F2D83}" destId="{A18469D8-FF85-4D23-92AD-93D22505F6F8}" srcOrd="1" destOrd="0" presId="urn:microsoft.com/office/officeart/2005/8/layout/pyramid1"/>
    <dgm:cxn modelId="{56EF5A13-39FD-4EE2-BDE0-94A2493D0842}" type="presParOf" srcId="{A18469D8-FF85-4D23-92AD-93D22505F6F8}" destId="{74B9FE07-A03E-4340-8E5F-D27666DCE526}" srcOrd="0" destOrd="0" presId="urn:microsoft.com/office/officeart/2005/8/layout/pyramid1"/>
    <dgm:cxn modelId="{F9704BCB-6476-4729-9C01-ABFC258473CB}" type="presParOf" srcId="{A18469D8-FF85-4D23-92AD-93D22505F6F8}" destId="{29C591EE-D9F5-4FA1-84CD-5CBB4010E451}" srcOrd="1" destOrd="0" presId="urn:microsoft.com/office/officeart/2005/8/layout/pyramid1"/>
    <dgm:cxn modelId="{FDD3ABBA-35DA-4CAE-B9C9-03F45763CE40}" type="presParOf" srcId="{6223AA23-B074-479B-99E6-8E74136F2D83}" destId="{B69A45E5-BCBC-4D8E-832D-B4AAFA66BF1E}" srcOrd="2" destOrd="0" presId="urn:microsoft.com/office/officeart/2005/8/layout/pyramid1"/>
    <dgm:cxn modelId="{C85A64DB-3461-4B5A-A764-8C1DF2809648}" type="presParOf" srcId="{B69A45E5-BCBC-4D8E-832D-B4AAFA66BF1E}" destId="{846F6D54-965E-4BD6-B6DD-8E53EF2E466B}" srcOrd="0" destOrd="0" presId="urn:microsoft.com/office/officeart/2005/8/layout/pyramid1"/>
    <dgm:cxn modelId="{D15281CF-83E3-4605-90AB-196FA9A93865}" type="presParOf" srcId="{B69A45E5-BCBC-4D8E-832D-B4AAFA66BF1E}" destId="{CA601659-6C71-460E-95D2-FE02ADE3E1F2}" srcOrd="1" destOrd="0" presId="urn:microsoft.com/office/officeart/2005/8/layout/pyramid1"/>
    <dgm:cxn modelId="{2D658EF3-F97D-4DB1-A4D7-F530C36A1A14}" type="presParOf" srcId="{6223AA23-B074-479B-99E6-8E74136F2D83}" destId="{F209AD5E-113B-4DC6-B207-DF9CB5C4878B}" srcOrd="3" destOrd="0" presId="urn:microsoft.com/office/officeart/2005/8/layout/pyramid1"/>
    <dgm:cxn modelId="{2720D4B9-5A97-4E9C-941A-148B3FA63682}" type="presParOf" srcId="{F209AD5E-113B-4DC6-B207-DF9CB5C4878B}" destId="{8A1E8101-9665-4E49-9161-8DCB621498A4}" srcOrd="0" destOrd="0" presId="urn:microsoft.com/office/officeart/2005/8/layout/pyramid1"/>
    <dgm:cxn modelId="{331A5D01-D359-41CA-9BEF-8F928AEAA013}" type="presParOf" srcId="{F209AD5E-113B-4DC6-B207-DF9CB5C4878B}" destId="{EB50D8FE-70EB-4932-B5CF-9A65E4707945}" srcOrd="1" destOrd="0" presId="urn:microsoft.com/office/officeart/2005/8/layout/pyramid1"/>
    <dgm:cxn modelId="{FBAE8A22-4579-4A96-A10D-D2DCD64F3950}" type="presParOf" srcId="{6223AA23-B074-479B-99E6-8E74136F2D83}" destId="{4145C95B-4CFD-43C9-AB92-E4358E5CA081}" srcOrd="4" destOrd="0" presId="urn:microsoft.com/office/officeart/2005/8/layout/pyramid1"/>
    <dgm:cxn modelId="{BCE72066-F900-4368-9E7C-9E8D264D3DF7}" type="presParOf" srcId="{4145C95B-4CFD-43C9-AB92-E4358E5CA081}" destId="{9EDEB6A6-688D-413E-8CD0-17B3FCCEA3E1}" srcOrd="0" destOrd="0" presId="urn:microsoft.com/office/officeart/2005/8/layout/pyramid1"/>
    <dgm:cxn modelId="{41AA2515-BCE3-4526-95B4-5AC61A421E2A}" type="presParOf" srcId="{4145C95B-4CFD-43C9-AB92-E4358E5CA081}" destId="{6F6342DD-E390-438A-B777-C79676027042}"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4C35420-2A62-489F-A259-C703D7B271C0}" type="doc">
      <dgm:prSet loTypeId="urn:microsoft.com/office/officeart/2005/8/layout/orgChart1" loCatId="hierarchy" qsTypeId="urn:microsoft.com/office/officeart/2005/8/quickstyle/simple1" qsCatId="simple" csTypeId="urn:microsoft.com/office/officeart/2005/8/colors/colorful3" csCatId="colorful" phldr="1"/>
      <dgm:spPr/>
      <dgm:t>
        <a:bodyPr/>
        <a:lstStyle/>
        <a:p>
          <a:endParaRPr lang="en-US"/>
        </a:p>
      </dgm:t>
    </dgm:pt>
    <dgm:pt modelId="{4C6EEA77-2C01-4750-9F94-366EF7C9AFC4}">
      <dgm:prSet phldrT="[Text]" custT="1"/>
      <dgm:spPr/>
      <dgm:t>
        <a:bodyPr/>
        <a:lstStyle/>
        <a:p>
          <a:r>
            <a:rPr lang="en-US" sz="1200" b="0" dirty="0">
              <a:solidFill>
                <a:schemeClr val="tx1"/>
              </a:solidFill>
              <a:effectLst/>
            </a:rPr>
            <a:t>Concerns/Complaints are received</a:t>
          </a:r>
        </a:p>
        <a:p>
          <a:r>
            <a:rPr lang="en-US" sz="1200" b="0" dirty="0">
              <a:solidFill>
                <a:schemeClr val="tx1"/>
              </a:solidFill>
              <a:effectLst/>
            </a:rPr>
            <a:t> via WVDOF or Toll Free Number</a:t>
          </a:r>
        </a:p>
      </dgm:t>
    </dgm:pt>
    <dgm:pt modelId="{E586DB66-60E5-4A03-99BD-4978B00E07A4}" type="parTrans" cxnId="{986B3D78-4A34-408B-AAEE-A7E28B357556}">
      <dgm:prSet/>
      <dgm:spPr/>
      <dgm:t>
        <a:bodyPr/>
        <a:lstStyle/>
        <a:p>
          <a:endParaRPr lang="en-US" b="1">
            <a:solidFill>
              <a:schemeClr val="bg1"/>
            </a:solidFill>
          </a:endParaRPr>
        </a:p>
      </dgm:t>
    </dgm:pt>
    <dgm:pt modelId="{741A1140-9844-41A3-9AB8-6C0A5158C3DF}" type="sibTrans" cxnId="{986B3D78-4A34-408B-AAEE-A7E28B357556}">
      <dgm:prSet/>
      <dgm:spPr/>
      <dgm:t>
        <a:bodyPr/>
        <a:lstStyle/>
        <a:p>
          <a:endParaRPr lang="en-US" b="1">
            <a:solidFill>
              <a:schemeClr val="bg1"/>
            </a:solidFill>
          </a:endParaRPr>
        </a:p>
      </dgm:t>
    </dgm:pt>
    <dgm:pt modelId="{8374E583-E6C1-4E99-96BA-728BC288DFC1}">
      <dgm:prSet phldrT="[Text]" custT="1"/>
      <dgm:spPr/>
      <dgm:t>
        <a:bodyPr/>
        <a:lstStyle/>
        <a:p>
          <a:r>
            <a:rPr lang="en-US" sz="1200" b="0">
              <a:solidFill>
                <a:schemeClr val="tx1"/>
              </a:solidFill>
              <a:effectLst/>
            </a:rPr>
            <a:t>Concern/Complaints reviewed by </a:t>
          </a:r>
        </a:p>
        <a:p>
          <a:r>
            <a:rPr lang="en-US" sz="1200" b="0">
              <a:solidFill>
                <a:schemeClr val="tx1"/>
              </a:solidFill>
              <a:effectLst/>
            </a:rPr>
            <a:t>WVFA Exec. Dir</a:t>
          </a:r>
        </a:p>
      </dgm:t>
    </dgm:pt>
    <dgm:pt modelId="{B174E7C6-4414-4EF7-BA0B-14136C63472C}" type="parTrans" cxnId="{89E95527-3148-4B39-AF12-D84E92162C22}">
      <dgm:prSet/>
      <dgm:spPr/>
      <dgm:t>
        <a:bodyPr/>
        <a:lstStyle/>
        <a:p>
          <a:endParaRPr lang="en-US" sz="1200" b="1">
            <a:solidFill>
              <a:schemeClr val="bg1"/>
            </a:solidFill>
          </a:endParaRPr>
        </a:p>
      </dgm:t>
    </dgm:pt>
    <dgm:pt modelId="{9DDCCEF1-B626-4EAE-B1A3-6DDE4289A085}" type="sibTrans" cxnId="{89E95527-3148-4B39-AF12-D84E92162C22}">
      <dgm:prSet/>
      <dgm:spPr/>
      <dgm:t>
        <a:bodyPr/>
        <a:lstStyle/>
        <a:p>
          <a:endParaRPr lang="en-US" b="1">
            <a:solidFill>
              <a:schemeClr val="bg1"/>
            </a:solidFill>
          </a:endParaRPr>
        </a:p>
      </dgm:t>
    </dgm:pt>
    <dgm:pt modelId="{CDBA51A5-615D-455D-9402-4B1CB29A35ED}">
      <dgm:prSet phldrT="[Text]" custT="1"/>
      <dgm:spPr/>
      <dgm:t>
        <a:bodyPr/>
        <a:lstStyle/>
        <a:p>
          <a:r>
            <a:rPr lang="en-US" sz="1200" b="0">
              <a:solidFill>
                <a:schemeClr val="tx1"/>
              </a:solidFill>
              <a:effectLst/>
            </a:rPr>
            <a:t>Non-water quality complaints and concerns referred to SFI Program Participants </a:t>
          </a:r>
        </a:p>
      </dgm:t>
    </dgm:pt>
    <dgm:pt modelId="{8AD5F2F5-6F87-4AD5-B094-84F11EE3B90A}" type="parTrans" cxnId="{A16A2ADC-299F-46CA-9773-C6FF43D8862D}">
      <dgm:prSet/>
      <dgm:spPr/>
      <dgm:t>
        <a:bodyPr/>
        <a:lstStyle/>
        <a:p>
          <a:endParaRPr lang="en-US" sz="1200" b="1">
            <a:solidFill>
              <a:schemeClr val="bg1"/>
            </a:solidFill>
          </a:endParaRPr>
        </a:p>
      </dgm:t>
    </dgm:pt>
    <dgm:pt modelId="{F2C49C14-8214-4DC7-9704-3B416879853D}" type="sibTrans" cxnId="{A16A2ADC-299F-46CA-9773-C6FF43D8862D}">
      <dgm:prSet/>
      <dgm:spPr/>
      <dgm:t>
        <a:bodyPr/>
        <a:lstStyle/>
        <a:p>
          <a:endParaRPr lang="en-US" b="1">
            <a:solidFill>
              <a:schemeClr val="bg1"/>
            </a:solidFill>
          </a:endParaRPr>
        </a:p>
      </dgm:t>
    </dgm:pt>
    <dgm:pt modelId="{D09348A6-E344-48D6-AF40-1624695F1240}">
      <dgm:prSet phldrT="[Text]" custT="1"/>
      <dgm:spPr/>
      <dgm:t>
        <a:bodyPr/>
        <a:lstStyle/>
        <a:p>
          <a:r>
            <a:rPr lang="en-US" sz="1200" b="0">
              <a:solidFill>
                <a:schemeClr val="tx1"/>
              </a:solidFill>
              <a:effectLst/>
            </a:rPr>
            <a:t>Water quality complaints and concerns referred to WVDOF</a:t>
          </a:r>
        </a:p>
      </dgm:t>
    </dgm:pt>
    <dgm:pt modelId="{3E43E1B5-6473-4298-AFED-F4DE0B0E33A8}" type="parTrans" cxnId="{1B1B34B3-0A01-4730-9C49-6210E8DF9F19}">
      <dgm:prSet/>
      <dgm:spPr/>
      <dgm:t>
        <a:bodyPr/>
        <a:lstStyle/>
        <a:p>
          <a:endParaRPr lang="en-US" sz="1200" b="1">
            <a:solidFill>
              <a:schemeClr val="bg1"/>
            </a:solidFill>
          </a:endParaRPr>
        </a:p>
      </dgm:t>
    </dgm:pt>
    <dgm:pt modelId="{3D22453F-34CC-46E9-982C-07FDBD2BB751}" type="sibTrans" cxnId="{1B1B34B3-0A01-4730-9C49-6210E8DF9F19}">
      <dgm:prSet/>
      <dgm:spPr/>
      <dgm:t>
        <a:bodyPr/>
        <a:lstStyle/>
        <a:p>
          <a:endParaRPr lang="en-US" b="1">
            <a:solidFill>
              <a:schemeClr val="bg1"/>
            </a:solidFill>
          </a:endParaRPr>
        </a:p>
      </dgm:t>
    </dgm:pt>
    <dgm:pt modelId="{AF6B3FAE-D650-48FE-9036-1CAEAF816E1A}">
      <dgm:prSet phldrT="[Text]" custT="1"/>
      <dgm:spPr/>
      <dgm:t>
        <a:bodyPr/>
        <a:lstStyle/>
        <a:p>
          <a:r>
            <a:rPr lang="en-US" sz="1200" b="0">
              <a:solidFill>
                <a:schemeClr val="tx1"/>
              </a:solidFill>
              <a:effectLst/>
            </a:rPr>
            <a:t>WVDOF determines if complaint is valid and issues CO/SO/ or legal action</a:t>
          </a:r>
        </a:p>
      </dgm:t>
    </dgm:pt>
    <dgm:pt modelId="{39F3ED5B-DB67-4696-A89D-E86037B123D0}" type="parTrans" cxnId="{5BCFB9D8-2F4C-4FD9-8E3F-CC183B4FC597}">
      <dgm:prSet/>
      <dgm:spPr/>
      <dgm:t>
        <a:bodyPr/>
        <a:lstStyle/>
        <a:p>
          <a:endParaRPr lang="en-US" sz="1200" b="1">
            <a:solidFill>
              <a:schemeClr val="bg1"/>
            </a:solidFill>
          </a:endParaRPr>
        </a:p>
      </dgm:t>
    </dgm:pt>
    <dgm:pt modelId="{7F557A49-8486-495A-AA77-F13C955EF041}" type="sibTrans" cxnId="{5BCFB9D8-2F4C-4FD9-8E3F-CC183B4FC597}">
      <dgm:prSet/>
      <dgm:spPr/>
      <dgm:t>
        <a:bodyPr/>
        <a:lstStyle/>
        <a:p>
          <a:endParaRPr lang="en-US" b="1">
            <a:solidFill>
              <a:schemeClr val="bg1"/>
            </a:solidFill>
          </a:endParaRPr>
        </a:p>
      </dgm:t>
    </dgm:pt>
    <dgm:pt modelId="{D2D516DA-4FDA-45AB-AD31-F4E6FF85FEEE}">
      <dgm:prSet phldrT="[Text]" custT="1"/>
      <dgm:spPr/>
      <dgm:t>
        <a:bodyPr/>
        <a:lstStyle/>
        <a:p>
          <a:r>
            <a:rPr lang="en-US" sz="1200" b="0">
              <a:solidFill>
                <a:schemeClr val="tx1"/>
              </a:solidFill>
              <a:effectLst/>
            </a:rPr>
            <a:t>CO/SO that are on SFI  Program Participant land will have an SFI Inconsistent Practices Reporting Form submitted to WV SFI Forester</a:t>
          </a:r>
        </a:p>
      </dgm:t>
    </dgm:pt>
    <dgm:pt modelId="{3BD4B2DB-835F-4262-BCE1-8489D35266BB}" type="parTrans" cxnId="{7C2495C8-090F-4B9B-8BBF-0CD526983289}">
      <dgm:prSet/>
      <dgm:spPr/>
      <dgm:t>
        <a:bodyPr/>
        <a:lstStyle/>
        <a:p>
          <a:endParaRPr lang="en-US" sz="1200" b="1">
            <a:solidFill>
              <a:schemeClr val="bg1"/>
            </a:solidFill>
          </a:endParaRPr>
        </a:p>
      </dgm:t>
    </dgm:pt>
    <dgm:pt modelId="{8D3C5B39-217E-491E-952A-7F3AD458452C}" type="sibTrans" cxnId="{7C2495C8-090F-4B9B-8BBF-0CD526983289}">
      <dgm:prSet/>
      <dgm:spPr/>
      <dgm:t>
        <a:bodyPr/>
        <a:lstStyle/>
        <a:p>
          <a:endParaRPr lang="en-US" b="1">
            <a:solidFill>
              <a:schemeClr val="bg1"/>
            </a:solidFill>
          </a:endParaRPr>
        </a:p>
      </dgm:t>
    </dgm:pt>
    <dgm:pt modelId="{06F644ED-DE94-463C-9AE7-F3EED0F04C58}">
      <dgm:prSet phldrT="[Text]" custT="1"/>
      <dgm:spPr/>
      <dgm:t>
        <a:bodyPr/>
        <a:lstStyle/>
        <a:p>
          <a:r>
            <a:rPr lang="en-US" sz="1200" b="0">
              <a:solidFill>
                <a:schemeClr val="tx1"/>
              </a:solidFill>
              <a:effectLst/>
            </a:rPr>
            <a:t>SFI Participant contacts and responds to concerned party within 5 working days of complaint and submit SFI Inconsistent Practices Reporting Form to WV SFI Forester</a:t>
          </a:r>
        </a:p>
      </dgm:t>
    </dgm:pt>
    <dgm:pt modelId="{55B0B4CF-C5E4-48EF-B020-8501A1E4C120}" type="parTrans" cxnId="{01824282-ECE0-4B57-B6D5-D178C463F554}">
      <dgm:prSet/>
      <dgm:spPr/>
      <dgm:t>
        <a:bodyPr/>
        <a:lstStyle/>
        <a:p>
          <a:endParaRPr lang="en-US" sz="1200" b="1">
            <a:solidFill>
              <a:schemeClr val="bg1"/>
            </a:solidFill>
          </a:endParaRPr>
        </a:p>
      </dgm:t>
    </dgm:pt>
    <dgm:pt modelId="{B0812124-B233-443B-A9E5-9DCE48072070}" type="sibTrans" cxnId="{01824282-ECE0-4B57-B6D5-D178C463F554}">
      <dgm:prSet/>
      <dgm:spPr/>
      <dgm:t>
        <a:bodyPr/>
        <a:lstStyle/>
        <a:p>
          <a:endParaRPr lang="en-US" b="1">
            <a:solidFill>
              <a:schemeClr val="bg1"/>
            </a:solidFill>
          </a:endParaRPr>
        </a:p>
      </dgm:t>
    </dgm:pt>
    <dgm:pt modelId="{2D1EC2C5-7FC4-4494-9269-8C19A3FE37A2}">
      <dgm:prSet phldrT="[Text]" custT="1"/>
      <dgm:spPr/>
      <dgm:t>
        <a:bodyPr/>
        <a:lstStyle/>
        <a:p>
          <a:r>
            <a:rPr lang="en-US" sz="1200" b="0" dirty="0">
              <a:solidFill>
                <a:schemeClr val="tx1"/>
              </a:solidFill>
              <a:effectLst/>
            </a:rPr>
            <a:t>Satisfied – Report Progress to WVFA</a:t>
          </a:r>
        </a:p>
      </dgm:t>
    </dgm:pt>
    <dgm:pt modelId="{63FC7BC8-15A8-4F10-B633-BF03EBE6809E}" type="parTrans" cxnId="{14F2D9B7-1E55-4FAA-AA29-5974FC36402A}">
      <dgm:prSet/>
      <dgm:spPr/>
      <dgm:t>
        <a:bodyPr/>
        <a:lstStyle/>
        <a:p>
          <a:endParaRPr lang="en-US" sz="1200" b="1">
            <a:solidFill>
              <a:schemeClr val="bg1"/>
            </a:solidFill>
          </a:endParaRPr>
        </a:p>
      </dgm:t>
    </dgm:pt>
    <dgm:pt modelId="{8871BFAC-56BC-4C49-A515-7075708FE69A}" type="sibTrans" cxnId="{14F2D9B7-1E55-4FAA-AA29-5974FC36402A}">
      <dgm:prSet/>
      <dgm:spPr/>
      <dgm:t>
        <a:bodyPr/>
        <a:lstStyle/>
        <a:p>
          <a:endParaRPr lang="en-US" b="1">
            <a:solidFill>
              <a:schemeClr val="bg1"/>
            </a:solidFill>
          </a:endParaRPr>
        </a:p>
      </dgm:t>
    </dgm:pt>
    <dgm:pt modelId="{9E4C5A11-81DE-44EC-B022-40BF6BBFBF16}">
      <dgm:prSet phldrT="[Text]" custT="1"/>
      <dgm:spPr/>
      <dgm:t>
        <a:bodyPr/>
        <a:lstStyle/>
        <a:p>
          <a:r>
            <a:rPr lang="en-US" sz="1200" b="0">
              <a:solidFill>
                <a:schemeClr val="tx1"/>
              </a:solidFill>
              <a:effectLst/>
            </a:rPr>
            <a:t>Not Satisfied – Request arbitration board made up of non-SFI Program Participants; reviews complaint/concern and makes decision and recommendation. If unreconcilable, forward to SFI, Inc.</a:t>
          </a:r>
        </a:p>
      </dgm:t>
    </dgm:pt>
    <dgm:pt modelId="{FBFFC572-9C11-453B-BBBB-EF861B975412}" type="parTrans" cxnId="{EAF2225E-FD5C-4915-A980-65081783115A}">
      <dgm:prSet/>
      <dgm:spPr/>
      <dgm:t>
        <a:bodyPr/>
        <a:lstStyle/>
        <a:p>
          <a:endParaRPr lang="en-US" sz="1200" b="1">
            <a:solidFill>
              <a:schemeClr val="bg1"/>
            </a:solidFill>
          </a:endParaRPr>
        </a:p>
      </dgm:t>
    </dgm:pt>
    <dgm:pt modelId="{4E4CE7AF-9796-4B9C-8DED-676B601915E1}" type="sibTrans" cxnId="{EAF2225E-FD5C-4915-A980-65081783115A}">
      <dgm:prSet/>
      <dgm:spPr/>
      <dgm:t>
        <a:bodyPr/>
        <a:lstStyle/>
        <a:p>
          <a:endParaRPr lang="en-US" b="1">
            <a:solidFill>
              <a:schemeClr val="bg1"/>
            </a:solidFill>
          </a:endParaRPr>
        </a:p>
      </dgm:t>
    </dgm:pt>
    <dgm:pt modelId="{64009A28-0FC3-4315-8599-4E807DE62E43}" type="pres">
      <dgm:prSet presAssocID="{94C35420-2A62-489F-A259-C703D7B271C0}" presName="hierChild1" presStyleCnt="0">
        <dgm:presLayoutVars>
          <dgm:orgChart val="1"/>
          <dgm:chPref val="1"/>
          <dgm:dir/>
          <dgm:animOne val="branch"/>
          <dgm:animLvl val="lvl"/>
          <dgm:resizeHandles/>
        </dgm:presLayoutVars>
      </dgm:prSet>
      <dgm:spPr/>
    </dgm:pt>
    <dgm:pt modelId="{C7BE9B37-6754-4D5B-9B9B-598F3622AD14}" type="pres">
      <dgm:prSet presAssocID="{4C6EEA77-2C01-4750-9F94-366EF7C9AFC4}" presName="hierRoot1" presStyleCnt="0">
        <dgm:presLayoutVars>
          <dgm:hierBranch val="init"/>
        </dgm:presLayoutVars>
      </dgm:prSet>
      <dgm:spPr/>
    </dgm:pt>
    <dgm:pt modelId="{48F02756-F5BE-47D1-9989-76CD385A5350}" type="pres">
      <dgm:prSet presAssocID="{4C6EEA77-2C01-4750-9F94-366EF7C9AFC4}" presName="rootComposite1" presStyleCnt="0"/>
      <dgm:spPr/>
    </dgm:pt>
    <dgm:pt modelId="{E949D671-CEF4-498C-AC06-1D543BF0C8DE}" type="pres">
      <dgm:prSet presAssocID="{4C6EEA77-2C01-4750-9F94-366EF7C9AFC4}" presName="rootText1" presStyleLbl="node0" presStyleIdx="0" presStyleCnt="1" custScaleX="190907">
        <dgm:presLayoutVars>
          <dgm:chPref val="3"/>
        </dgm:presLayoutVars>
      </dgm:prSet>
      <dgm:spPr/>
    </dgm:pt>
    <dgm:pt modelId="{4447562E-A51F-4EB8-B345-752A4B4530E4}" type="pres">
      <dgm:prSet presAssocID="{4C6EEA77-2C01-4750-9F94-366EF7C9AFC4}" presName="rootConnector1" presStyleLbl="node1" presStyleIdx="0" presStyleCnt="0"/>
      <dgm:spPr/>
    </dgm:pt>
    <dgm:pt modelId="{59B8D046-60BC-42AB-8BE4-65C3C7590D4F}" type="pres">
      <dgm:prSet presAssocID="{4C6EEA77-2C01-4750-9F94-366EF7C9AFC4}" presName="hierChild2" presStyleCnt="0"/>
      <dgm:spPr/>
    </dgm:pt>
    <dgm:pt modelId="{D902D0E4-77D0-40F7-A6E9-FD1E0AE72A2E}" type="pres">
      <dgm:prSet presAssocID="{B174E7C6-4414-4EF7-BA0B-14136C63472C}" presName="Name37" presStyleLbl="parChTrans1D2" presStyleIdx="0" presStyleCnt="1" custSzX="174565"/>
      <dgm:spPr/>
    </dgm:pt>
    <dgm:pt modelId="{A136CD69-A177-42CC-A438-CA63FE3F66D8}" type="pres">
      <dgm:prSet presAssocID="{8374E583-E6C1-4E99-96BA-728BC288DFC1}" presName="hierRoot2" presStyleCnt="0">
        <dgm:presLayoutVars>
          <dgm:hierBranch val="init"/>
        </dgm:presLayoutVars>
      </dgm:prSet>
      <dgm:spPr/>
    </dgm:pt>
    <dgm:pt modelId="{85DBE5D1-F5CF-46CF-A93F-09C63B03D935}" type="pres">
      <dgm:prSet presAssocID="{8374E583-E6C1-4E99-96BA-728BC288DFC1}" presName="rootComposite" presStyleCnt="0"/>
      <dgm:spPr/>
    </dgm:pt>
    <dgm:pt modelId="{29E7FC64-A5B6-40E7-A666-0B504E27DA52}" type="pres">
      <dgm:prSet presAssocID="{8374E583-E6C1-4E99-96BA-728BC288DFC1}" presName="rootText" presStyleLbl="node2" presStyleIdx="0" presStyleCnt="1" custScaleX="190907" custLinFactNeighborY="-12230">
        <dgm:presLayoutVars>
          <dgm:chPref val="3"/>
        </dgm:presLayoutVars>
      </dgm:prSet>
      <dgm:spPr/>
    </dgm:pt>
    <dgm:pt modelId="{A5764262-3AE0-456C-9473-1FD4BE2209F9}" type="pres">
      <dgm:prSet presAssocID="{8374E583-E6C1-4E99-96BA-728BC288DFC1}" presName="rootConnector" presStyleLbl="node2" presStyleIdx="0" presStyleCnt="1"/>
      <dgm:spPr/>
    </dgm:pt>
    <dgm:pt modelId="{B426581F-0AF2-4162-884A-15795DADE3CC}" type="pres">
      <dgm:prSet presAssocID="{8374E583-E6C1-4E99-96BA-728BC288DFC1}" presName="hierChild4" presStyleCnt="0"/>
      <dgm:spPr/>
    </dgm:pt>
    <dgm:pt modelId="{B716A4E0-5419-4C81-87FD-928AA90F44DB}" type="pres">
      <dgm:prSet presAssocID="{8AD5F2F5-6F87-4AD5-B094-84F11EE3B90A}" presName="Name37" presStyleLbl="parChTrans1D3" presStyleIdx="0" presStyleCnt="2" custSzX="1882841"/>
      <dgm:spPr/>
    </dgm:pt>
    <dgm:pt modelId="{BC604B9F-9EDB-424A-88CA-07ED6BCF7EB8}" type="pres">
      <dgm:prSet presAssocID="{CDBA51A5-615D-455D-9402-4B1CB29A35ED}" presName="hierRoot2" presStyleCnt="0">
        <dgm:presLayoutVars>
          <dgm:hierBranch val="init"/>
        </dgm:presLayoutVars>
      </dgm:prSet>
      <dgm:spPr/>
    </dgm:pt>
    <dgm:pt modelId="{D04E96B0-3179-40F7-81DD-C5F0F8781CA2}" type="pres">
      <dgm:prSet presAssocID="{CDBA51A5-615D-455D-9402-4B1CB29A35ED}" presName="rootComposite" presStyleCnt="0"/>
      <dgm:spPr/>
    </dgm:pt>
    <dgm:pt modelId="{D8DFC6D1-4BE2-417C-87EF-D48D68FFCAD4}" type="pres">
      <dgm:prSet presAssocID="{CDBA51A5-615D-455D-9402-4B1CB29A35ED}" presName="rootText" presStyleLbl="node3" presStyleIdx="0" presStyleCnt="2" custScaleX="190907">
        <dgm:presLayoutVars>
          <dgm:chPref val="3"/>
        </dgm:presLayoutVars>
      </dgm:prSet>
      <dgm:spPr/>
    </dgm:pt>
    <dgm:pt modelId="{B8CABEAA-6261-43C1-8339-3743D370F713}" type="pres">
      <dgm:prSet presAssocID="{CDBA51A5-615D-455D-9402-4B1CB29A35ED}" presName="rootConnector" presStyleLbl="node3" presStyleIdx="0" presStyleCnt="2"/>
      <dgm:spPr/>
    </dgm:pt>
    <dgm:pt modelId="{8AEE6E5E-9F89-4910-808D-B3C0F21049E9}" type="pres">
      <dgm:prSet presAssocID="{CDBA51A5-615D-455D-9402-4B1CB29A35ED}" presName="hierChild4" presStyleCnt="0"/>
      <dgm:spPr/>
    </dgm:pt>
    <dgm:pt modelId="{94CF1149-F575-4949-B286-B2532BED1CC6}" type="pres">
      <dgm:prSet presAssocID="{55B0B4CF-C5E4-48EF-B020-8501A1E4C120}" presName="Name37" presStyleLbl="parChTrans1D4" presStyleIdx="0" presStyleCnt="5" custSzX="174565"/>
      <dgm:spPr/>
    </dgm:pt>
    <dgm:pt modelId="{D7E4CA18-A856-4169-B027-570C1676B52F}" type="pres">
      <dgm:prSet presAssocID="{06F644ED-DE94-463C-9AE7-F3EED0F04C58}" presName="hierRoot2" presStyleCnt="0">
        <dgm:presLayoutVars>
          <dgm:hierBranch val="init"/>
        </dgm:presLayoutVars>
      </dgm:prSet>
      <dgm:spPr/>
    </dgm:pt>
    <dgm:pt modelId="{43F09513-D079-4F36-80B0-3EB9B2860BD1}" type="pres">
      <dgm:prSet presAssocID="{06F644ED-DE94-463C-9AE7-F3EED0F04C58}" presName="rootComposite" presStyleCnt="0"/>
      <dgm:spPr/>
    </dgm:pt>
    <dgm:pt modelId="{D0611D2E-C1B0-41FD-A446-4A9EC4EBC0E0}" type="pres">
      <dgm:prSet presAssocID="{06F644ED-DE94-463C-9AE7-F3EED0F04C58}" presName="rootText" presStyleLbl="node4" presStyleIdx="0" presStyleCnt="5" custScaleX="190907" custLinFactNeighborY="-17712">
        <dgm:presLayoutVars>
          <dgm:chPref val="3"/>
        </dgm:presLayoutVars>
      </dgm:prSet>
      <dgm:spPr/>
    </dgm:pt>
    <dgm:pt modelId="{15FD90CE-78E5-44A7-9539-E47CD51127C1}" type="pres">
      <dgm:prSet presAssocID="{06F644ED-DE94-463C-9AE7-F3EED0F04C58}" presName="rootConnector" presStyleLbl="node4" presStyleIdx="0" presStyleCnt="5"/>
      <dgm:spPr/>
    </dgm:pt>
    <dgm:pt modelId="{779DA3F1-8B96-47F0-9997-22D7A2477D71}" type="pres">
      <dgm:prSet presAssocID="{06F644ED-DE94-463C-9AE7-F3EED0F04C58}" presName="hierChild4" presStyleCnt="0"/>
      <dgm:spPr/>
    </dgm:pt>
    <dgm:pt modelId="{70FD4C08-BB75-4BCE-982B-E81A40E8C811}" type="pres">
      <dgm:prSet presAssocID="{63FC7BC8-15A8-4F10-B633-BF03EBE6809E}" presName="Name37" presStyleLbl="parChTrans1D4" presStyleIdx="1" presStyleCnt="5" custSzX="1840703"/>
      <dgm:spPr/>
    </dgm:pt>
    <dgm:pt modelId="{4AB3A0EB-60F5-4F15-86B8-C767A3105B43}" type="pres">
      <dgm:prSet presAssocID="{2D1EC2C5-7FC4-4494-9269-8C19A3FE37A2}" presName="hierRoot2" presStyleCnt="0">
        <dgm:presLayoutVars>
          <dgm:hierBranch val="init"/>
        </dgm:presLayoutVars>
      </dgm:prSet>
      <dgm:spPr/>
    </dgm:pt>
    <dgm:pt modelId="{30395BD4-3BEF-4CB1-A927-7EBDDAD9C2A0}" type="pres">
      <dgm:prSet presAssocID="{2D1EC2C5-7FC4-4494-9269-8C19A3FE37A2}" presName="rootComposite" presStyleCnt="0"/>
      <dgm:spPr/>
    </dgm:pt>
    <dgm:pt modelId="{1E322108-D25E-444D-B2A0-19C8001A459B}" type="pres">
      <dgm:prSet presAssocID="{2D1EC2C5-7FC4-4494-9269-8C19A3FE37A2}" presName="rootText" presStyleLbl="node4" presStyleIdx="1" presStyleCnt="5" custScaleX="190907" custLinFactNeighborX="-17714" custLinFactNeighborY="-24854">
        <dgm:presLayoutVars>
          <dgm:chPref val="3"/>
        </dgm:presLayoutVars>
      </dgm:prSet>
      <dgm:spPr/>
    </dgm:pt>
    <dgm:pt modelId="{FA062098-FDCD-4451-B344-BF6D81843F1C}" type="pres">
      <dgm:prSet presAssocID="{2D1EC2C5-7FC4-4494-9269-8C19A3FE37A2}" presName="rootConnector" presStyleLbl="node4" presStyleIdx="1" presStyleCnt="5"/>
      <dgm:spPr/>
    </dgm:pt>
    <dgm:pt modelId="{25FE40F1-80F6-479B-9E3C-C44F9EB1C296}" type="pres">
      <dgm:prSet presAssocID="{2D1EC2C5-7FC4-4494-9269-8C19A3FE37A2}" presName="hierChild4" presStyleCnt="0"/>
      <dgm:spPr/>
    </dgm:pt>
    <dgm:pt modelId="{7B5918FB-B003-4CA7-8371-EF236C1CD393}" type="pres">
      <dgm:prSet presAssocID="{2D1EC2C5-7FC4-4494-9269-8C19A3FE37A2}" presName="hierChild5" presStyleCnt="0"/>
      <dgm:spPr/>
    </dgm:pt>
    <dgm:pt modelId="{B797D517-F1E9-47E3-B712-AA3F50658C46}" type="pres">
      <dgm:prSet presAssocID="{FBFFC572-9C11-453B-BBBB-EF861B975412}" presName="Name37" presStyleLbl="parChTrans1D4" presStyleIdx="2" presStyleCnt="5" custSzX="261699"/>
      <dgm:spPr/>
    </dgm:pt>
    <dgm:pt modelId="{4152E053-C26E-4BA6-8138-D582DFF3AC76}" type="pres">
      <dgm:prSet presAssocID="{9E4C5A11-81DE-44EC-B022-40BF6BBFBF16}" presName="hierRoot2" presStyleCnt="0">
        <dgm:presLayoutVars>
          <dgm:hierBranch val="init"/>
        </dgm:presLayoutVars>
      </dgm:prSet>
      <dgm:spPr/>
    </dgm:pt>
    <dgm:pt modelId="{63EFFA14-7219-4DA2-8024-A0C639EDECD8}" type="pres">
      <dgm:prSet presAssocID="{9E4C5A11-81DE-44EC-B022-40BF6BBFBF16}" presName="rootComposite" presStyleCnt="0"/>
      <dgm:spPr/>
    </dgm:pt>
    <dgm:pt modelId="{E932EFF0-9F94-48E0-A5D1-B8CC8DA41BAC}" type="pres">
      <dgm:prSet presAssocID="{9E4C5A11-81DE-44EC-B022-40BF6BBFBF16}" presName="rootText" presStyleLbl="node4" presStyleIdx="2" presStyleCnt="5" custScaleX="190907" custScaleY="128615" custLinFactNeighborX="-17661" custLinFactNeighborY="-49555">
        <dgm:presLayoutVars>
          <dgm:chPref val="3"/>
        </dgm:presLayoutVars>
      </dgm:prSet>
      <dgm:spPr/>
    </dgm:pt>
    <dgm:pt modelId="{AC6ACDF0-45AB-42C7-8FB3-4DF861EC1141}" type="pres">
      <dgm:prSet presAssocID="{9E4C5A11-81DE-44EC-B022-40BF6BBFBF16}" presName="rootConnector" presStyleLbl="node4" presStyleIdx="2" presStyleCnt="5"/>
      <dgm:spPr/>
    </dgm:pt>
    <dgm:pt modelId="{64FA94E7-B80D-42DC-BEBA-ED0248B386A7}" type="pres">
      <dgm:prSet presAssocID="{9E4C5A11-81DE-44EC-B022-40BF6BBFBF16}" presName="hierChild4" presStyleCnt="0"/>
      <dgm:spPr/>
    </dgm:pt>
    <dgm:pt modelId="{BBB646F4-C600-4E30-BCF0-053F432860E7}" type="pres">
      <dgm:prSet presAssocID="{9E4C5A11-81DE-44EC-B022-40BF6BBFBF16}" presName="hierChild5" presStyleCnt="0"/>
      <dgm:spPr/>
    </dgm:pt>
    <dgm:pt modelId="{AA07D427-1ECC-4842-9809-B704E90622D4}" type="pres">
      <dgm:prSet presAssocID="{06F644ED-DE94-463C-9AE7-F3EED0F04C58}" presName="hierChild5" presStyleCnt="0"/>
      <dgm:spPr/>
    </dgm:pt>
    <dgm:pt modelId="{61E52B16-386B-471E-A932-3F5435121B58}" type="pres">
      <dgm:prSet presAssocID="{CDBA51A5-615D-455D-9402-4B1CB29A35ED}" presName="hierChild5" presStyleCnt="0"/>
      <dgm:spPr/>
    </dgm:pt>
    <dgm:pt modelId="{09177FC8-6662-41BB-9BDF-0542A17D6039}" type="pres">
      <dgm:prSet presAssocID="{3E43E1B5-6473-4298-AFED-F4DE0B0E33A8}" presName="Name37" presStyleLbl="parChTrans1D3" presStyleIdx="1" presStyleCnt="2" custSzX="1882841"/>
      <dgm:spPr/>
    </dgm:pt>
    <dgm:pt modelId="{B9E45D10-F623-4D4C-ACB9-EE03F3A9B3E5}" type="pres">
      <dgm:prSet presAssocID="{D09348A6-E344-48D6-AF40-1624695F1240}" presName="hierRoot2" presStyleCnt="0">
        <dgm:presLayoutVars>
          <dgm:hierBranch val="init"/>
        </dgm:presLayoutVars>
      </dgm:prSet>
      <dgm:spPr/>
    </dgm:pt>
    <dgm:pt modelId="{1F207A90-B474-4908-B8D0-845D3522D72C}" type="pres">
      <dgm:prSet presAssocID="{D09348A6-E344-48D6-AF40-1624695F1240}" presName="rootComposite" presStyleCnt="0"/>
      <dgm:spPr/>
    </dgm:pt>
    <dgm:pt modelId="{46314043-6D8B-4B62-A959-1793460B50AD}" type="pres">
      <dgm:prSet presAssocID="{D09348A6-E344-48D6-AF40-1624695F1240}" presName="rootText" presStyleLbl="node3" presStyleIdx="1" presStyleCnt="2" custScaleX="190907">
        <dgm:presLayoutVars>
          <dgm:chPref val="3"/>
        </dgm:presLayoutVars>
      </dgm:prSet>
      <dgm:spPr/>
    </dgm:pt>
    <dgm:pt modelId="{3468F55C-A7C4-4FD1-B49A-840AD5A10196}" type="pres">
      <dgm:prSet presAssocID="{D09348A6-E344-48D6-AF40-1624695F1240}" presName="rootConnector" presStyleLbl="node3" presStyleIdx="1" presStyleCnt="2"/>
      <dgm:spPr/>
    </dgm:pt>
    <dgm:pt modelId="{E9B55C13-BF71-4B6F-AFE6-84BBDCB4BB3C}" type="pres">
      <dgm:prSet presAssocID="{D09348A6-E344-48D6-AF40-1624695F1240}" presName="hierChild4" presStyleCnt="0"/>
      <dgm:spPr/>
    </dgm:pt>
    <dgm:pt modelId="{D6B71ED5-60C3-4B45-8192-0164296A35C0}" type="pres">
      <dgm:prSet presAssocID="{39F3ED5B-DB67-4696-A89D-E86037B123D0}" presName="Name37" presStyleLbl="parChTrans1D4" presStyleIdx="3" presStyleCnt="5" custSzX="466820"/>
      <dgm:spPr/>
    </dgm:pt>
    <dgm:pt modelId="{585A418F-A526-4F47-8E83-7210E199068A}" type="pres">
      <dgm:prSet presAssocID="{AF6B3FAE-D650-48FE-9036-1CAEAF816E1A}" presName="hierRoot2" presStyleCnt="0">
        <dgm:presLayoutVars>
          <dgm:hierBranch val="init"/>
        </dgm:presLayoutVars>
      </dgm:prSet>
      <dgm:spPr/>
    </dgm:pt>
    <dgm:pt modelId="{DA3E36DB-C5E9-4038-ADC3-A54B705824DE}" type="pres">
      <dgm:prSet presAssocID="{AF6B3FAE-D650-48FE-9036-1CAEAF816E1A}" presName="rootComposite" presStyleCnt="0"/>
      <dgm:spPr/>
    </dgm:pt>
    <dgm:pt modelId="{656F0A17-8B86-424D-BE54-4B7D35BB4917}" type="pres">
      <dgm:prSet presAssocID="{AF6B3FAE-D650-48FE-9036-1CAEAF816E1A}" presName="rootText" presStyleLbl="node4" presStyleIdx="3" presStyleCnt="5" custScaleX="190907" custLinFactNeighborY="-17712">
        <dgm:presLayoutVars>
          <dgm:chPref val="3"/>
        </dgm:presLayoutVars>
      </dgm:prSet>
      <dgm:spPr/>
    </dgm:pt>
    <dgm:pt modelId="{69E18B44-663E-476A-B548-37DD998EFD9B}" type="pres">
      <dgm:prSet presAssocID="{AF6B3FAE-D650-48FE-9036-1CAEAF816E1A}" presName="rootConnector" presStyleLbl="node4" presStyleIdx="3" presStyleCnt="5"/>
      <dgm:spPr/>
    </dgm:pt>
    <dgm:pt modelId="{484797E7-8F08-4F71-AA0F-86088AF7C5D0}" type="pres">
      <dgm:prSet presAssocID="{AF6B3FAE-D650-48FE-9036-1CAEAF816E1A}" presName="hierChild4" presStyleCnt="0"/>
      <dgm:spPr/>
    </dgm:pt>
    <dgm:pt modelId="{782FCE2B-CFDD-4AC2-88A8-0718AC1C38CC}" type="pres">
      <dgm:prSet presAssocID="{AF6B3FAE-D650-48FE-9036-1CAEAF816E1A}" presName="hierChild5" presStyleCnt="0"/>
      <dgm:spPr/>
    </dgm:pt>
    <dgm:pt modelId="{84B6A557-5DA4-489F-A498-9FC4E0712A81}" type="pres">
      <dgm:prSet presAssocID="{3BD4B2DB-835F-4262-BCE1-8489D35266BB}" presName="Name37" presStyleLbl="parChTrans1D4" presStyleIdx="4" presStyleCnt="5" custSzX="466820"/>
      <dgm:spPr/>
    </dgm:pt>
    <dgm:pt modelId="{5E483589-3F39-4174-A4B4-7AD2AF8DDDC7}" type="pres">
      <dgm:prSet presAssocID="{D2D516DA-4FDA-45AB-AD31-F4E6FF85FEEE}" presName="hierRoot2" presStyleCnt="0">
        <dgm:presLayoutVars>
          <dgm:hierBranch val="init"/>
        </dgm:presLayoutVars>
      </dgm:prSet>
      <dgm:spPr/>
    </dgm:pt>
    <dgm:pt modelId="{5AC2F1D4-B1B4-405E-8698-1EB0FEF44B04}" type="pres">
      <dgm:prSet presAssocID="{D2D516DA-4FDA-45AB-AD31-F4E6FF85FEEE}" presName="rootComposite" presStyleCnt="0"/>
      <dgm:spPr/>
    </dgm:pt>
    <dgm:pt modelId="{93A04DC1-AE68-4A43-A641-1348A666BBCF}" type="pres">
      <dgm:prSet presAssocID="{D2D516DA-4FDA-45AB-AD31-F4E6FF85FEEE}" presName="rootText" presStyleLbl="node4" presStyleIdx="4" presStyleCnt="5" custScaleX="190907" custLinFactNeighborY="-36903">
        <dgm:presLayoutVars>
          <dgm:chPref val="3"/>
        </dgm:presLayoutVars>
      </dgm:prSet>
      <dgm:spPr/>
    </dgm:pt>
    <dgm:pt modelId="{38AFBF3D-2CC8-420C-BAB8-A88A4DC71C65}" type="pres">
      <dgm:prSet presAssocID="{D2D516DA-4FDA-45AB-AD31-F4E6FF85FEEE}" presName="rootConnector" presStyleLbl="node4" presStyleIdx="4" presStyleCnt="5"/>
      <dgm:spPr/>
    </dgm:pt>
    <dgm:pt modelId="{D982C334-9967-42F3-BE7E-5E20BF8BAE8C}" type="pres">
      <dgm:prSet presAssocID="{D2D516DA-4FDA-45AB-AD31-F4E6FF85FEEE}" presName="hierChild4" presStyleCnt="0"/>
      <dgm:spPr/>
    </dgm:pt>
    <dgm:pt modelId="{373E17DD-1D81-4255-B412-173E9A710BC8}" type="pres">
      <dgm:prSet presAssocID="{D2D516DA-4FDA-45AB-AD31-F4E6FF85FEEE}" presName="hierChild5" presStyleCnt="0"/>
      <dgm:spPr/>
    </dgm:pt>
    <dgm:pt modelId="{911EC9E0-49BF-475A-B9B7-DAD45DFE65EF}" type="pres">
      <dgm:prSet presAssocID="{D09348A6-E344-48D6-AF40-1624695F1240}" presName="hierChild5" presStyleCnt="0"/>
      <dgm:spPr/>
    </dgm:pt>
    <dgm:pt modelId="{2CC6A259-4C84-4F14-B5B2-2D5338AFB6CD}" type="pres">
      <dgm:prSet presAssocID="{8374E583-E6C1-4E99-96BA-728BC288DFC1}" presName="hierChild5" presStyleCnt="0"/>
      <dgm:spPr/>
    </dgm:pt>
    <dgm:pt modelId="{A57E909C-6EA8-47AB-AA43-41CA73616311}" type="pres">
      <dgm:prSet presAssocID="{4C6EEA77-2C01-4750-9F94-366EF7C9AFC4}" presName="hierChild3" presStyleCnt="0"/>
      <dgm:spPr/>
    </dgm:pt>
  </dgm:ptLst>
  <dgm:cxnLst>
    <dgm:cxn modelId="{46C8BF0C-60CF-4442-9094-397430AB2942}" type="presOf" srcId="{AF6B3FAE-D650-48FE-9036-1CAEAF816E1A}" destId="{69E18B44-663E-476A-B548-37DD998EFD9B}" srcOrd="1" destOrd="0" presId="urn:microsoft.com/office/officeart/2005/8/layout/orgChart1"/>
    <dgm:cxn modelId="{9D173111-ED2D-4196-9ABC-F4622F7F0828}" type="presOf" srcId="{06F644ED-DE94-463C-9AE7-F3EED0F04C58}" destId="{D0611D2E-C1B0-41FD-A446-4A9EC4EBC0E0}" srcOrd="0" destOrd="0" presId="urn:microsoft.com/office/officeart/2005/8/layout/orgChart1"/>
    <dgm:cxn modelId="{6F91ED11-113B-4C66-87E1-652756EF611F}" type="presOf" srcId="{D09348A6-E344-48D6-AF40-1624695F1240}" destId="{46314043-6D8B-4B62-A959-1793460B50AD}" srcOrd="0" destOrd="0" presId="urn:microsoft.com/office/officeart/2005/8/layout/orgChart1"/>
    <dgm:cxn modelId="{E99AEB15-D296-4B81-8521-42DE4F6FAB0D}" type="presOf" srcId="{AF6B3FAE-D650-48FE-9036-1CAEAF816E1A}" destId="{656F0A17-8B86-424D-BE54-4B7D35BB4917}" srcOrd="0" destOrd="0" presId="urn:microsoft.com/office/officeart/2005/8/layout/orgChart1"/>
    <dgm:cxn modelId="{0B5B9019-14C6-40D5-8D8B-BC014847838D}" type="presOf" srcId="{9E4C5A11-81DE-44EC-B022-40BF6BBFBF16}" destId="{E932EFF0-9F94-48E0-A5D1-B8CC8DA41BAC}" srcOrd="0" destOrd="0" presId="urn:microsoft.com/office/officeart/2005/8/layout/orgChart1"/>
    <dgm:cxn modelId="{0D67C51A-A222-4BDB-9D2B-1F46BBE94976}" type="presOf" srcId="{4C6EEA77-2C01-4750-9F94-366EF7C9AFC4}" destId="{4447562E-A51F-4EB8-B345-752A4B4530E4}" srcOrd="1" destOrd="0" presId="urn:microsoft.com/office/officeart/2005/8/layout/orgChart1"/>
    <dgm:cxn modelId="{E5E9D122-3649-4D27-B1D0-10E2530BE2A2}" type="presOf" srcId="{94C35420-2A62-489F-A259-C703D7B271C0}" destId="{64009A28-0FC3-4315-8599-4E807DE62E43}" srcOrd="0" destOrd="0" presId="urn:microsoft.com/office/officeart/2005/8/layout/orgChart1"/>
    <dgm:cxn modelId="{89E95527-3148-4B39-AF12-D84E92162C22}" srcId="{4C6EEA77-2C01-4750-9F94-366EF7C9AFC4}" destId="{8374E583-E6C1-4E99-96BA-728BC288DFC1}" srcOrd="0" destOrd="0" parTransId="{B174E7C6-4414-4EF7-BA0B-14136C63472C}" sibTransId="{9DDCCEF1-B626-4EAE-B1A3-6DDE4289A085}"/>
    <dgm:cxn modelId="{39933034-98BB-41F4-861F-C1D8E8CC7B74}" type="presOf" srcId="{D09348A6-E344-48D6-AF40-1624695F1240}" destId="{3468F55C-A7C4-4FD1-B49A-840AD5A10196}" srcOrd="1" destOrd="0" presId="urn:microsoft.com/office/officeart/2005/8/layout/orgChart1"/>
    <dgm:cxn modelId="{F1362F5C-593A-4E5D-BBC4-E97AA91DEF55}" type="presOf" srcId="{2D1EC2C5-7FC4-4494-9269-8C19A3FE37A2}" destId="{FA062098-FDCD-4451-B344-BF6D81843F1C}" srcOrd="1" destOrd="0" presId="urn:microsoft.com/office/officeart/2005/8/layout/orgChart1"/>
    <dgm:cxn modelId="{EAF2225E-FD5C-4915-A980-65081783115A}" srcId="{06F644ED-DE94-463C-9AE7-F3EED0F04C58}" destId="{9E4C5A11-81DE-44EC-B022-40BF6BBFBF16}" srcOrd="1" destOrd="0" parTransId="{FBFFC572-9C11-453B-BBBB-EF861B975412}" sibTransId="{4E4CE7AF-9796-4B9C-8DED-676B601915E1}"/>
    <dgm:cxn modelId="{A2315C60-E333-4BF4-B79A-576C549CAA68}" type="presOf" srcId="{FBFFC572-9C11-453B-BBBB-EF861B975412}" destId="{B797D517-F1E9-47E3-B712-AA3F50658C46}" srcOrd="0" destOrd="0" presId="urn:microsoft.com/office/officeart/2005/8/layout/orgChart1"/>
    <dgm:cxn modelId="{FDA4DB61-CE80-43BA-B86D-0E0F94C9F25D}" type="presOf" srcId="{55B0B4CF-C5E4-48EF-B020-8501A1E4C120}" destId="{94CF1149-F575-4949-B286-B2532BED1CC6}" srcOrd="0" destOrd="0" presId="urn:microsoft.com/office/officeart/2005/8/layout/orgChart1"/>
    <dgm:cxn modelId="{93DB5E64-0586-4F06-B9F7-816E0D317CE8}" type="presOf" srcId="{8AD5F2F5-6F87-4AD5-B094-84F11EE3B90A}" destId="{B716A4E0-5419-4C81-87FD-928AA90F44DB}" srcOrd="0" destOrd="0" presId="urn:microsoft.com/office/officeart/2005/8/layout/orgChart1"/>
    <dgm:cxn modelId="{08FAEA6E-7EBB-49D2-BBC2-4BF0D2F80525}" type="presOf" srcId="{39F3ED5B-DB67-4696-A89D-E86037B123D0}" destId="{D6B71ED5-60C3-4B45-8192-0164296A35C0}" srcOrd="0" destOrd="0" presId="urn:microsoft.com/office/officeart/2005/8/layout/orgChart1"/>
    <dgm:cxn modelId="{12BCC456-59E3-441F-A0D7-F58E9AC10B7E}" type="presOf" srcId="{D2D516DA-4FDA-45AB-AD31-F4E6FF85FEEE}" destId="{38AFBF3D-2CC8-420C-BAB8-A88A4DC71C65}" srcOrd="1" destOrd="0" presId="urn:microsoft.com/office/officeart/2005/8/layout/orgChart1"/>
    <dgm:cxn modelId="{986B3D78-4A34-408B-AAEE-A7E28B357556}" srcId="{94C35420-2A62-489F-A259-C703D7B271C0}" destId="{4C6EEA77-2C01-4750-9F94-366EF7C9AFC4}" srcOrd="0" destOrd="0" parTransId="{E586DB66-60E5-4A03-99BD-4978B00E07A4}" sibTransId="{741A1140-9844-41A3-9AB8-6C0A5158C3DF}"/>
    <dgm:cxn modelId="{01824282-ECE0-4B57-B6D5-D178C463F554}" srcId="{CDBA51A5-615D-455D-9402-4B1CB29A35ED}" destId="{06F644ED-DE94-463C-9AE7-F3EED0F04C58}" srcOrd="0" destOrd="0" parTransId="{55B0B4CF-C5E4-48EF-B020-8501A1E4C120}" sibTransId="{B0812124-B233-443B-A9E5-9DCE48072070}"/>
    <dgm:cxn modelId="{B03C668F-F07A-41AC-A99A-742E27870D09}" type="presOf" srcId="{CDBA51A5-615D-455D-9402-4B1CB29A35ED}" destId="{B8CABEAA-6261-43C1-8339-3743D370F713}" srcOrd="1" destOrd="0" presId="urn:microsoft.com/office/officeart/2005/8/layout/orgChart1"/>
    <dgm:cxn modelId="{013A709C-EA6B-413A-9D25-D453A845850C}" type="presOf" srcId="{2D1EC2C5-7FC4-4494-9269-8C19A3FE37A2}" destId="{1E322108-D25E-444D-B2A0-19C8001A459B}" srcOrd="0" destOrd="0" presId="urn:microsoft.com/office/officeart/2005/8/layout/orgChart1"/>
    <dgm:cxn modelId="{261D439D-6F5E-46F2-9B83-2960FA419164}" type="presOf" srcId="{3E43E1B5-6473-4298-AFED-F4DE0B0E33A8}" destId="{09177FC8-6662-41BB-9BDF-0542A17D6039}" srcOrd="0" destOrd="0" presId="urn:microsoft.com/office/officeart/2005/8/layout/orgChart1"/>
    <dgm:cxn modelId="{08CEDDA0-9D25-4B78-B417-E975096CE4B5}" type="presOf" srcId="{B174E7C6-4414-4EF7-BA0B-14136C63472C}" destId="{D902D0E4-77D0-40F7-A6E9-FD1E0AE72A2E}" srcOrd="0" destOrd="0" presId="urn:microsoft.com/office/officeart/2005/8/layout/orgChart1"/>
    <dgm:cxn modelId="{3D7958A1-4142-4EB6-ACFC-777ABA947925}" type="presOf" srcId="{8374E583-E6C1-4E99-96BA-728BC288DFC1}" destId="{29E7FC64-A5B6-40E7-A666-0B504E27DA52}" srcOrd="0" destOrd="0" presId="urn:microsoft.com/office/officeart/2005/8/layout/orgChart1"/>
    <dgm:cxn modelId="{518FEDA5-593B-401C-A297-D0F9E646C967}" type="presOf" srcId="{9E4C5A11-81DE-44EC-B022-40BF6BBFBF16}" destId="{AC6ACDF0-45AB-42C7-8FB3-4DF861EC1141}" srcOrd="1" destOrd="0" presId="urn:microsoft.com/office/officeart/2005/8/layout/orgChart1"/>
    <dgm:cxn modelId="{1B1B34B3-0A01-4730-9C49-6210E8DF9F19}" srcId="{8374E583-E6C1-4E99-96BA-728BC288DFC1}" destId="{D09348A6-E344-48D6-AF40-1624695F1240}" srcOrd="1" destOrd="0" parTransId="{3E43E1B5-6473-4298-AFED-F4DE0B0E33A8}" sibTransId="{3D22453F-34CC-46E9-982C-07FDBD2BB751}"/>
    <dgm:cxn modelId="{14F2D9B7-1E55-4FAA-AA29-5974FC36402A}" srcId="{06F644ED-DE94-463C-9AE7-F3EED0F04C58}" destId="{2D1EC2C5-7FC4-4494-9269-8C19A3FE37A2}" srcOrd="0" destOrd="0" parTransId="{63FC7BC8-15A8-4F10-B633-BF03EBE6809E}" sibTransId="{8871BFAC-56BC-4C49-A515-7075708FE69A}"/>
    <dgm:cxn modelId="{C3A806B9-6607-409F-A9CC-0717923F8F70}" type="presOf" srcId="{8374E583-E6C1-4E99-96BA-728BC288DFC1}" destId="{A5764262-3AE0-456C-9473-1FD4BE2209F9}" srcOrd="1" destOrd="0" presId="urn:microsoft.com/office/officeart/2005/8/layout/orgChart1"/>
    <dgm:cxn modelId="{FDA9AAC5-CCF2-4E15-AA16-7441A37DECC9}" type="presOf" srcId="{D2D516DA-4FDA-45AB-AD31-F4E6FF85FEEE}" destId="{93A04DC1-AE68-4A43-A641-1348A666BBCF}" srcOrd="0" destOrd="0" presId="urn:microsoft.com/office/officeart/2005/8/layout/orgChart1"/>
    <dgm:cxn modelId="{E5BB4BC7-61C8-4AA2-92C4-0C2038CB43D0}" type="presOf" srcId="{4C6EEA77-2C01-4750-9F94-366EF7C9AFC4}" destId="{E949D671-CEF4-498C-AC06-1D543BF0C8DE}" srcOrd="0" destOrd="0" presId="urn:microsoft.com/office/officeart/2005/8/layout/orgChart1"/>
    <dgm:cxn modelId="{7C2495C8-090F-4B9B-8BBF-0CD526983289}" srcId="{D09348A6-E344-48D6-AF40-1624695F1240}" destId="{D2D516DA-4FDA-45AB-AD31-F4E6FF85FEEE}" srcOrd="1" destOrd="0" parTransId="{3BD4B2DB-835F-4262-BCE1-8489D35266BB}" sibTransId="{8D3C5B39-217E-491E-952A-7F3AD458452C}"/>
    <dgm:cxn modelId="{69AEA1C8-5CFF-4BF2-B8EA-C4D780E23FC2}" type="presOf" srcId="{CDBA51A5-615D-455D-9402-4B1CB29A35ED}" destId="{D8DFC6D1-4BE2-417C-87EF-D48D68FFCAD4}" srcOrd="0" destOrd="0" presId="urn:microsoft.com/office/officeart/2005/8/layout/orgChart1"/>
    <dgm:cxn modelId="{5BCFB9D8-2F4C-4FD9-8E3F-CC183B4FC597}" srcId="{D09348A6-E344-48D6-AF40-1624695F1240}" destId="{AF6B3FAE-D650-48FE-9036-1CAEAF816E1A}" srcOrd="0" destOrd="0" parTransId="{39F3ED5B-DB67-4696-A89D-E86037B123D0}" sibTransId="{7F557A49-8486-495A-AA77-F13C955EF041}"/>
    <dgm:cxn modelId="{A16A2ADC-299F-46CA-9773-C6FF43D8862D}" srcId="{8374E583-E6C1-4E99-96BA-728BC288DFC1}" destId="{CDBA51A5-615D-455D-9402-4B1CB29A35ED}" srcOrd="0" destOrd="0" parTransId="{8AD5F2F5-6F87-4AD5-B094-84F11EE3B90A}" sibTransId="{F2C49C14-8214-4DC7-9704-3B416879853D}"/>
    <dgm:cxn modelId="{5EAEB1E4-95F3-470C-A1FE-ED5158E26C05}" type="presOf" srcId="{63FC7BC8-15A8-4F10-B633-BF03EBE6809E}" destId="{70FD4C08-BB75-4BCE-982B-E81A40E8C811}" srcOrd="0" destOrd="0" presId="urn:microsoft.com/office/officeart/2005/8/layout/orgChart1"/>
    <dgm:cxn modelId="{1C4816FB-1644-4816-9E12-D475A9859B5D}" type="presOf" srcId="{3BD4B2DB-835F-4262-BCE1-8489D35266BB}" destId="{84B6A557-5DA4-489F-A498-9FC4E0712A81}" srcOrd="0" destOrd="0" presId="urn:microsoft.com/office/officeart/2005/8/layout/orgChart1"/>
    <dgm:cxn modelId="{F1E863FE-C0E1-4359-8AC8-37E78EC56C70}" type="presOf" srcId="{06F644ED-DE94-463C-9AE7-F3EED0F04C58}" destId="{15FD90CE-78E5-44A7-9539-E47CD51127C1}" srcOrd="1" destOrd="0" presId="urn:microsoft.com/office/officeart/2005/8/layout/orgChart1"/>
    <dgm:cxn modelId="{11B86F74-2C41-44E0-BFC0-BBC4798335FD}" type="presParOf" srcId="{64009A28-0FC3-4315-8599-4E807DE62E43}" destId="{C7BE9B37-6754-4D5B-9B9B-598F3622AD14}" srcOrd="0" destOrd="0" presId="urn:microsoft.com/office/officeart/2005/8/layout/orgChart1"/>
    <dgm:cxn modelId="{62F0DB76-BBAF-4C1C-A00E-DB143B41B243}" type="presParOf" srcId="{C7BE9B37-6754-4D5B-9B9B-598F3622AD14}" destId="{48F02756-F5BE-47D1-9989-76CD385A5350}" srcOrd="0" destOrd="0" presId="urn:microsoft.com/office/officeart/2005/8/layout/orgChart1"/>
    <dgm:cxn modelId="{BCC280D2-AD10-4768-BF2B-7C22DEBB8321}" type="presParOf" srcId="{48F02756-F5BE-47D1-9989-76CD385A5350}" destId="{E949D671-CEF4-498C-AC06-1D543BF0C8DE}" srcOrd="0" destOrd="0" presId="urn:microsoft.com/office/officeart/2005/8/layout/orgChart1"/>
    <dgm:cxn modelId="{D72AB032-CB20-4042-8FD1-40C8CBADD773}" type="presParOf" srcId="{48F02756-F5BE-47D1-9989-76CD385A5350}" destId="{4447562E-A51F-4EB8-B345-752A4B4530E4}" srcOrd="1" destOrd="0" presId="urn:microsoft.com/office/officeart/2005/8/layout/orgChart1"/>
    <dgm:cxn modelId="{770D290F-185E-4484-8082-9BCD733CFCB0}" type="presParOf" srcId="{C7BE9B37-6754-4D5B-9B9B-598F3622AD14}" destId="{59B8D046-60BC-42AB-8BE4-65C3C7590D4F}" srcOrd="1" destOrd="0" presId="urn:microsoft.com/office/officeart/2005/8/layout/orgChart1"/>
    <dgm:cxn modelId="{199E20E7-806A-47CA-8C0A-B736C0D3BFA6}" type="presParOf" srcId="{59B8D046-60BC-42AB-8BE4-65C3C7590D4F}" destId="{D902D0E4-77D0-40F7-A6E9-FD1E0AE72A2E}" srcOrd="0" destOrd="0" presId="urn:microsoft.com/office/officeart/2005/8/layout/orgChart1"/>
    <dgm:cxn modelId="{5809BC58-3022-4134-A5BE-9E9FA9AF9B90}" type="presParOf" srcId="{59B8D046-60BC-42AB-8BE4-65C3C7590D4F}" destId="{A136CD69-A177-42CC-A438-CA63FE3F66D8}" srcOrd="1" destOrd="0" presId="urn:microsoft.com/office/officeart/2005/8/layout/orgChart1"/>
    <dgm:cxn modelId="{6912B4FC-5D19-411E-98A3-04795A7414BF}" type="presParOf" srcId="{A136CD69-A177-42CC-A438-CA63FE3F66D8}" destId="{85DBE5D1-F5CF-46CF-A93F-09C63B03D935}" srcOrd="0" destOrd="0" presId="urn:microsoft.com/office/officeart/2005/8/layout/orgChart1"/>
    <dgm:cxn modelId="{C30FD4BA-5C73-4721-AAF5-3A201E5343C2}" type="presParOf" srcId="{85DBE5D1-F5CF-46CF-A93F-09C63B03D935}" destId="{29E7FC64-A5B6-40E7-A666-0B504E27DA52}" srcOrd="0" destOrd="0" presId="urn:microsoft.com/office/officeart/2005/8/layout/orgChart1"/>
    <dgm:cxn modelId="{BD5D50A0-9E92-4780-B7E2-6C77B8BF0215}" type="presParOf" srcId="{85DBE5D1-F5CF-46CF-A93F-09C63B03D935}" destId="{A5764262-3AE0-456C-9473-1FD4BE2209F9}" srcOrd="1" destOrd="0" presId="urn:microsoft.com/office/officeart/2005/8/layout/orgChart1"/>
    <dgm:cxn modelId="{A662FCDB-9693-4B65-8836-3A05F338ACBD}" type="presParOf" srcId="{A136CD69-A177-42CC-A438-CA63FE3F66D8}" destId="{B426581F-0AF2-4162-884A-15795DADE3CC}" srcOrd="1" destOrd="0" presId="urn:microsoft.com/office/officeart/2005/8/layout/orgChart1"/>
    <dgm:cxn modelId="{E91A82A6-DB4B-4DB9-B68D-04778D6E6699}" type="presParOf" srcId="{B426581F-0AF2-4162-884A-15795DADE3CC}" destId="{B716A4E0-5419-4C81-87FD-928AA90F44DB}" srcOrd="0" destOrd="0" presId="urn:microsoft.com/office/officeart/2005/8/layout/orgChart1"/>
    <dgm:cxn modelId="{8C2BB2C8-AA86-4F37-A7D9-011C9CDF686B}" type="presParOf" srcId="{B426581F-0AF2-4162-884A-15795DADE3CC}" destId="{BC604B9F-9EDB-424A-88CA-07ED6BCF7EB8}" srcOrd="1" destOrd="0" presId="urn:microsoft.com/office/officeart/2005/8/layout/orgChart1"/>
    <dgm:cxn modelId="{E8734D0D-E437-492D-AC12-0C93C994B0BF}" type="presParOf" srcId="{BC604B9F-9EDB-424A-88CA-07ED6BCF7EB8}" destId="{D04E96B0-3179-40F7-81DD-C5F0F8781CA2}" srcOrd="0" destOrd="0" presId="urn:microsoft.com/office/officeart/2005/8/layout/orgChart1"/>
    <dgm:cxn modelId="{F7F13D2B-FAB5-4BD9-A630-E59FD824BEF2}" type="presParOf" srcId="{D04E96B0-3179-40F7-81DD-C5F0F8781CA2}" destId="{D8DFC6D1-4BE2-417C-87EF-D48D68FFCAD4}" srcOrd="0" destOrd="0" presId="urn:microsoft.com/office/officeart/2005/8/layout/orgChart1"/>
    <dgm:cxn modelId="{033A1FBA-CD18-4A75-AEE0-8F5581D77630}" type="presParOf" srcId="{D04E96B0-3179-40F7-81DD-C5F0F8781CA2}" destId="{B8CABEAA-6261-43C1-8339-3743D370F713}" srcOrd="1" destOrd="0" presId="urn:microsoft.com/office/officeart/2005/8/layout/orgChart1"/>
    <dgm:cxn modelId="{E7F526D8-2A4E-43C4-8030-08022B7CC874}" type="presParOf" srcId="{BC604B9F-9EDB-424A-88CA-07ED6BCF7EB8}" destId="{8AEE6E5E-9F89-4910-808D-B3C0F21049E9}" srcOrd="1" destOrd="0" presId="urn:microsoft.com/office/officeart/2005/8/layout/orgChart1"/>
    <dgm:cxn modelId="{8C59686B-61C2-4399-9ED2-BF7C2F9A4988}" type="presParOf" srcId="{8AEE6E5E-9F89-4910-808D-B3C0F21049E9}" destId="{94CF1149-F575-4949-B286-B2532BED1CC6}" srcOrd="0" destOrd="0" presId="urn:microsoft.com/office/officeart/2005/8/layout/orgChart1"/>
    <dgm:cxn modelId="{6A788DA3-D9E5-495B-BB15-5C1F7D6A58E5}" type="presParOf" srcId="{8AEE6E5E-9F89-4910-808D-B3C0F21049E9}" destId="{D7E4CA18-A856-4169-B027-570C1676B52F}" srcOrd="1" destOrd="0" presId="urn:microsoft.com/office/officeart/2005/8/layout/orgChart1"/>
    <dgm:cxn modelId="{0D4BB0EA-6124-4BD1-BD01-BB5F08075584}" type="presParOf" srcId="{D7E4CA18-A856-4169-B027-570C1676B52F}" destId="{43F09513-D079-4F36-80B0-3EB9B2860BD1}" srcOrd="0" destOrd="0" presId="urn:microsoft.com/office/officeart/2005/8/layout/orgChart1"/>
    <dgm:cxn modelId="{C2F67571-DBC9-435F-8B0F-B78FA64AF1FA}" type="presParOf" srcId="{43F09513-D079-4F36-80B0-3EB9B2860BD1}" destId="{D0611D2E-C1B0-41FD-A446-4A9EC4EBC0E0}" srcOrd="0" destOrd="0" presId="urn:microsoft.com/office/officeart/2005/8/layout/orgChart1"/>
    <dgm:cxn modelId="{E4AA24D1-08B9-4A04-ABEC-5D23606B815B}" type="presParOf" srcId="{43F09513-D079-4F36-80B0-3EB9B2860BD1}" destId="{15FD90CE-78E5-44A7-9539-E47CD51127C1}" srcOrd="1" destOrd="0" presId="urn:microsoft.com/office/officeart/2005/8/layout/orgChart1"/>
    <dgm:cxn modelId="{0977B24B-6B17-40B2-A7D9-FCA3260DE488}" type="presParOf" srcId="{D7E4CA18-A856-4169-B027-570C1676B52F}" destId="{779DA3F1-8B96-47F0-9997-22D7A2477D71}" srcOrd="1" destOrd="0" presId="urn:microsoft.com/office/officeart/2005/8/layout/orgChart1"/>
    <dgm:cxn modelId="{75BFF72B-1C08-494A-BED6-4C313E67B166}" type="presParOf" srcId="{779DA3F1-8B96-47F0-9997-22D7A2477D71}" destId="{70FD4C08-BB75-4BCE-982B-E81A40E8C811}" srcOrd="0" destOrd="0" presId="urn:microsoft.com/office/officeart/2005/8/layout/orgChart1"/>
    <dgm:cxn modelId="{A186FCF3-EE11-495E-8B8A-60EFA8187EF2}" type="presParOf" srcId="{779DA3F1-8B96-47F0-9997-22D7A2477D71}" destId="{4AB3A0EB-60F5-4F15-86B8-C767A3105B43}" srcOrd="1" destOrd="0" presId="urn:microsoft.com/office/officeart/2005/8/layout/orgChart1"/>
    <dgm:cxn modelId="{12AC7067-2E32-4BFC-B157-89F8C4C50ED9}" type="presParOf" srcId="{4AB3A0EB-60F5-4F15-86B8-C767A3105B43}" destId="{30395BD4-3BEF-4CB1-A927-7EBDDAD9C2A0}" srcOrd="0" destOrd="0" presId="urn:microsoft.com/office/officeart/2005/8/layout/orgChart1"/>
    <dgm:cxn modelId="{2E579760-8950-48E3-B66B-33499E16BF6F}" type="presParOf" srcId="{30395BD4-3BEF-4CB1-A927-7EBDDAD9C2A0}" destId="{1E322108-D25E-444D-B2A0-19C8001A459B}" srcOrd="0" destOrd="0" presId="urn:microsoft.com/office/officeart/2005/8/layout/orgChart1"/>
    <dgm:cxn modelId="{A17CD479-B2B0-434F-A120-3406D78925E0}" type="presParOf" srcId="{30395BD4-3BEF-4CB1-A927-7EBDDAD9C2A0}" destId="{FA062098-FDCD-4451-B344-BF6D81843F1C}" srcOrd="1" destOrd="0" presId="urn:microsoft.com/office/officeart/2005/8/layout/orgChart1"/>
    <dgm:cxn modelId="{D0CE0641-80CC-4474-B7FF-1CA613B479C5}" type="presParOf" srcId="{4AB3A0EB-60F5-4F15-86B8-C767A3105B43}" destId="{25FE40F1-80F6-479B-9E3C-C44F9EB1C296}" srcOrd="1" destOrd="0" presId="urn:microsoft.com/office/officeart/2005/8/layout/orgChart1"/>
    <dgm:cxn modelId="{D1E80910-8D43-471D-89B0-20626C195393}" type="presParOf" srcId="{4AB3A0EB-60F5-4F15-86B8-C767A3105B43}" destId="{7B5918FB-B003-4CA7-8371-EF236C1CD393}" srcOrd="2" destOrd="0" presId="urn:microsoft.com/office/officeart/2005/8/layout/orgChart1"/>
    <dgm:cxn modelId="{E00E46E1-176D-44A8-9CDC-CC9C92A33F87}" type="presParOf" srcId="{779DA3F1-8B96-47F0-9997-22D7A2477D71}" destId="{B797D517-F1E9-47E3-B712-AA3F50658C46}" srcOrd="2" destOrd="0" presId="urn:microsoft.com/office/officeart/2005/8/layout/orgChart1"/>
    <dgm:cxn modelId="{D929F2DD-04A5-4302-80EB-0E3B64579DA6}" type="presParOf" srcId="{779DA3F1-8B96-47F0-9997-22D7A2477D71}" destId="{4152E053-C26E-4BA6-8138-D582DFF3AC76}" srcOrd="3" destOrd="0" presId="urn:microsoft.com/office/officeart/2005/8/layout/orgChart1"/>
    <dgm:cxn modelId="{63838882-D0BB-4FF2-813F-37CA18376B0F}" type="presParOf" srcId="{4152E053-C26E-4BA6-8138-D582DFF3AC76}" destId="{63EFFA14-7219-4DA2-8024-A0C639EDECD8}" srcOrd="0" destOrd="0" presId="urn:microsoft.com/office/officeart/2005/8/layout/orgChart1"/>
    <dgm:cxn modelId="{A4718FB0-5A77-4E49-8B84-F666C227ADD7}" type="presParOf" srcId="{63EFFA14-7219-4DA2-8024-A0C639EDECD8}" destId="{E932EFF0-9F94-48E0-A5D1-B8CC8DA41BAC}" srcOrd="0" destOrd="0" presId="urn:microsoft.com/office/officeart/2005/8/layout/orgChart1"/>
    <dgm:cxn modelId="{9D57C138-96C1-4448-920B-8A652FD8717C}" type="presParOf" srcId="{63EFFA14-7219-4DA2-8024-A0C639EDECD8}" destId="{AC6ACDF0-45AB-42C7-8FB3-4DF861EC1141}" srcOrd="1" destOrd="0" presId="urn:microsoft.com/office/officeart/2005/8/layout/orgChart1"/>
    <dgm:cxn modelId="{D51A32EC-6266-4933-9705-6EF1560D86D0}" type="presParOf" srcId="{4152E053-C26E-4BA6-8138-D582DFF3AC76}" destId="{64FA94E7-B80D-42DC-BEBA-ED0248B386A7}" srcOrd="1" destOrd="0" presId="urn:microsoft.com/office/officeart/2005/8/layout/orgChart1"/>
    <dgm:cxn modelId="{5D337380-6AB1-460B-8247-708A2A169DB1}" type="presParOf" srcId="{4152E053-C26E-4BA6-8138-D582DFF3AC76}" destId="{BBB646F4-C600-4E30-BCF0-053F432860E7}" srcOrd="2" destOrd="0" presId="urn:microsoft.com/office/officeart/2005/8/layout/orgChart1"/>
    <dgm:cxn modelId="{32D23851-BCF5-4FDD-8F24-2DD3D69D30C0}" type="presParOf" srcId="{D7E4CA18-A856-4169-B027-570C1676B52F}" destId="{AA07D427-1ECC-4842-9809-B704E90622D4}" srcOrd="2" destOrd="0" presId="urn:microsoft.com/office/officeart/2005/8/layout/orgChart1"/>
    <dgm:cxn modelId="{05B664D3-EE72-4CC7-9BA7-A616BAF009E3}" type="presParOf" srcId="{BC604B9F-9EDB-424A-88CA-07ED6BCF7EB8}" destId="{61E52B16-386B-471E-A932-3F5435121B58}" srcOrd="2" destOrd="0" presId="urn:microsoft.com/office/officeart/2005/8/layout/orgChart1"/>
    <dgm:cxn modelId="{DA5AA030-1199-4B35-824B-1415EBB93C6D}" type="presParOf" srcId="{B426581F-0AF2-4162-884A-15795DADE3CC}" destId="{09177FC8-6662-41BB-9BDF-0542A17D6039}" srcOrd="2" destOrd="0" presId="urn:microsoft.com/office/officeart/2005/8/layout/orgChart1"/>
    <dgm:cxn modelId="{0D55793A-723E-446E-87B4-A6C8E3B30603}" type="presParOf" srcId="{B426581F-0AF2-4162-884A-15795DADE3CC}" destId="{B9E45D10-F623-4D4C-ACB9-EE03F3A9B3E5}" srcOrd="3" destOrd="0" presId="urn:microsoft.com/office/officeart/2005/8/layout/orgChart1"/>
    <dgm:cxn modelId="{E6DBF22D-2E02-40C6-99B8-2B0628FED56A}" type="presParOf" srcId="{B9E45D10-F623-4D4C-ACB9-EE03F3A9B3E5}" destId="{1F207A90-B474-4908-B8D0-845D3522D72C}" srcOrd="0" destOrd="0" presId="urn:microsoft.com/office/officeart/2005/8/layout/orgChart1"/>
    <dgm:cxn modelId="{E0ADA602-3108-42E1-A87E-1DC88987F603}" type="presParOf" srcId="{1F207A90-B474-4908-B8D0-845D3522D72C}" destId="{46314043-6D8B-4B62-A959-1793460B50AD}" srcOrd="0" destOrd="0" presId="urn:microsoft.com/office/officeart/2005/8/layout/orgChart1"/>
    <dgm:cxn modelId="{058B2145-E273-4E50-AEE5-CE75B50E0C2A}" type="presParOf" srcId="{1F207A90-B474-4908-B8D0-845D3522D72C}" destId="{3468F55C-A7C4-4FD1-B49A-840AD5A10196}" srcOrd="1" destOrd="0" presId="urn:microsoft.com/office/officeart/2005/8/layout/orgChart1"/>
    <dgm:cxn modelId="{668A55B7-7123-4FD4-A7E9-54A18C7ADF15}" type="presParOf" srcId="{B9E45D10-F623-4D4C-ACB9-EE03F3A9B3E5}" destId="{E9B55C13-BF71-4B6F-AFE6-84BBDCB4BB3C}" srcOrd="1" destOrd="0" presId="urn:microsoft.com/office/officeart/2005/8/layout/orgChart1"/>
    <dgm:cxn modelId="{5A9D09B6-C693-4F97-BBB5-9944996381B3}" type="presParOf" srcId="{E9B55C13-BF71-4B6F-AFE6-84BBDCB4BB3C}" destId="{D6B71ED5-60C3-4B45-8192-0164296A35C0}" srcOrd="0" destOrd="0" presId="urn:microsoft.com/office/officeart/2005/8/layout/orgChart1"/>
    <dgm:cxn modelId="{29798FE4-DC01-47F0-BDAA-7DB03275B100}" type="presParOf" srcId="{E9B55C13-BF71-4B6F-AFE6-84BBDCB4BB3C}" destId="{585A418F-A526-4F47-8E83-7210E199068A}" srcOrd="1" destOrd="0" presId="urn:microsoft.com/office/officeart/2005/8/layout/orgChart1"/>
    <dgm:cxn modelId="{EB384DB2-4945-42D3-B63C-DF258C0FD6D1}" type="presParOf" srcId="{585A418F-A526-4F47-8E83-7210E199068A}" destId="{DA3E36DB-C5E9-4038-ADC3-A54B705824DE}" srcOrd="0" destOrd="0" presId="urn:microsoft.com/office/officeart/2005/8/layout/orgChart1"/>
    <dgm:cxn modelId="{5139B6AC-DE52-4A44-817D-A1CC391A9BA5}" type="presParOf" srcId="{DA3E36DB-C5E9-4038-ADC3-A54B705824DE}" destId="{656F0A17-8B86-424D-BE54-4B7D35BB4917}" srcOrd="0" destOrd="0" presId="urn:microsoft.com/office/officeart/2005/8/layout/orgChart1"/>
    <dgm:cxn modelId="{2CCB3BCF-9733-4F46-826B-C7E050BAD875}" type="presParOf" srcId="{DA3E36DB-C5E9-4038-ADC3-A54B705824DE}" destId="{69E18B44-663E-476A-B548-37DD998EFD9B}" srcOrd="1" destOrd="0" presId="urn:microsoft.com/office/officeart/2005/8/layout/orgChart1"/>
    <dgm:cxn modelId="{57EADA16-391B-4C48-AE82-43C7DF0D88DE}" type="presParOf" srcId="{585A418F-A526-4F47-8E83-7210E199068A}" destId="{484797E7-8F08-4F71-AA0F-86088AF7C5D0}" srcOrd="1" destOrd="0" presId="urn:microsoft.com/office/officeart/2005/8/layout/orgChart1"/>
    <dgm:cxn modelId="{0136B536-11CB-408B-A743-2E5E262C15DF}" type="presParOf" srcId="{585A418F-A526-4F47-8E83-7210E199068A}" destId="{782FCE2B-CFDD-4AC2-88A8-0718AC1C38CC}" srcOrd="2" destOrd="0" presId="urn:microsoft.com/office/officeart/2005/8/layout/orgChart1"/>
    <dgm:cxn modelId="{903FB3B5-8EE2-46A2-BF85-8688148232BF}" type="presParOf" srcId="{E9B55C13-BF71-4B6F-AFE6-84BBDCB4BB3C}" destId="{84B6A557-5DA4-489F-A498-9FC4E0712A81}" srcOrd="2" destOrd="0" presId="urn:microsoft.com/office/officeart/2005/8/layout/orgChart1"/>
    <dgm:cxn modelId="{C5181BD3-E854-46C2-BA40-20EF40A05B06}" type="presParOf" srcId="{E9B55C13-BF71-4B6F-AFE6-84BBDCB4BB3C}" destId="{5E483589-3F39-4174-A4B4-7AD2AF8DDDC7}" srcOrd="3" destOrd="0" presId="urn:microsoft.com/office/officeart/2005/8/layout/orgChart1"/>
    <dgm:cxn modelId="{D05F3769-20AB-4028-9078-181F94543B51}" type="presParOf" srcId="{5E483589-3F39-4174-A4B4-7AD2AF8DDDC7}" destId="{5AC2F1D4-B1B4-405E-8698-1EB0FEF44B04}" srcOrd="0" destOrd="0" presId="urn:microsoft.com/office/officeart/2005/8/layout/orgChart1"/>
    <dgm:cxn modelId="{6062E5D6-F501-4630-A919-E397944A6908}" type="presParOf" srcId="{5AC2F1D4-B1B4-405E-8698-1EB0FEF44B04}" destId="{93A04DC1-AE68-4A43-A641-1348A666BBCF}" srcOrd="0" destOrd="0" presId="urn:microsoft.com/office/officeart/2005/8/layout/orgChart1"/>
    <dgm:cxn modelId="{C2832EF5-F8FE-49F9-88FF-741DC49FE940}" type="presParOf" srcId="{5AC2F1D4-B1B4-405E-8698-1EB0FEF44B04}" destId="{38AFBF3D-2CC8-420C-BAB8-A88A4DC71C65}" srcOrd="1" destOrd="0" presId="urn:microsoft.com/office/officeart/2005/8/layout/orgChart1"/>
    <dgm:cxn modelId="{AE102092-430E-454F-8DFC-E184DF3504CB}" type="presParOf" srcId="{5E483589-3F39-4174-A4B4-7AD2AF8DDDC7}" destId="{D982C334-9967-42F3-BE7E-5E20BF8BAE8C}" srcOrd="1" destOrd="0" presId="urn:microsoft.com/office/officeart/2005/8/layout/orgChart1"/>
    <dgm:cxn modelId="{C079AF88-1DC0-4FFF-A6B4-40263E6201A4}" type="presParOf" srcId="{5E483589-3F39-4174-A4B4-7AD2AF8DDDC7}" destId="{373E17DD-1D81-4255-B412-173E9A710BC8}" srcOrd="2" destOrd="0" presId="urn:microsoft.com/office/officeart/2005/8/layout/orgChart1"/>
    <dgm:cxn modelId="{C9807423-3A40-4498-89AC-CDEB7F033782}" type="presParOf" srcId="{B9E45D10-F623-4D4C-ACB9-EE03F3A9B3E5}" destId="{911EC9E0-49BF-475A-B9B7-DAD45DFE65EF}" srcOrd="2" destOrd="0" presId="urn:microsoft.com/office/officeart/2005/8/layout/orgChart1"/>
    <dgm:cxn modelId="{71B524D1-29DF-4218-9935-12A690EDAF6C}" type="presParOf" srcId="{A136CD69-A177-42CC-A438-CA63FE3F66D8}" destId="{2CC6A259-4C84-4F14-B5B2-2D5338AFB6CD}" srcOrd="2" destOrd="0" presId="urn:microsoft.com/office/officeart/2005/8/layout/orgChart1"/>
    <dgm:cxn modelId="{7BD271A5-892F-4899-99FD-5682A6B52D8B}" type="presParOf" srcId="{C7BE9B37-6754-4D5B-9B9B-598F3622AD14}" destId="{A57E909C-6EA8-47AB-AA43-41CA73616311}"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470E81-CE94-499B-8054-84A431B04CB8}">
      <dsp:nvSpPr>
        <dsp:cNvPr id="0" name=""/>
        <dsp:cNvSpPr/>
      </dsp:nvSpPr>
      <dsp:spPr>
        <a:xfrm>
          <a:off x="2537374" y="0"/>
          <a:ext cx="1268687" cy="933450"/>
        </a:xfrm>
        <a:prstGeom prst="trapezoid">
          <a:avLst>
            <a:gd name="adj" fmla="val 67957"/>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SFI, Inc.</a:t>
          </a:r>
        </a:p>
      </dsp:txBody>
      <dsp:txXfrm>
        <a:off x="2537374" y="0"/>
        <a:ext cx="1268687" cy="933450"/>
      </dsp:txXfrm>
    </dsp:sp>
    <dsp:sp modelId="{74B9FE07-A03E-4340-8E5F-D27666DCE526}">
      <dsp:nvSpPr>
        <dsp:cNvPr id="0" name=""/>
        <dsp:cNvSpPr/>
      </dsp:nvSpPr>
      <dsp:spPr>
        <a:xfrm>
          <a:off x="1903030" y="933450"/>
          <a:ext cx="2537374" cy="933450"/>
        </a:xfrm>
        <a:prstGeom prst="trapezoid">
          <a:avLst>
            <a:gd name="adj" fmla="val 67957"/>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SFI State Implementation Committees (SIC)</a:t>
          </a:r>
          <a:endParaRPr lang="en-US" sz="1800" kern="1200" dirty="0"/>
        </a:p>
      </dsp:txBody>
      <dsp:txXfrm>
        <a:off x="2347071" y="933450"/>
        <a:ext cx="1649293" cy="933450"/>
      </dsp:txXfrm>
    </dsp:sp>
    <dsp:sp modelId="{846F6D54-965E-4BD6-B6DD-8E53EF2E466B}">
      <dsp:nvSpPr>
        <dsp:cNvPr id="0" name=""/>
        <dsp:cNvSpPr/>
      </dsp:nvSpPr>
      <dsp:spPr>
        <a:xfrm>
          <a:off x="1268687" y="1866900"/>
          <a:ext cx="3806061" cy="933450"/>
        </a:xfrm>
        <a:prstGeom prst="trapezoid">
          <a:avLst>
            <a:gd name="adj" fmla="val 67957"/>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Member Companies</a:t>
          </a:r>
          <a:endParaRPr lang="en-US" sz="1800" kern="1200" dirty="0"/>
        </a:p>
      </dsp:txBody>
      <dsp:txXfrm>
        <a:off x="1934747" y="1866900"/>
        <a:ext cx="2473940" cy="933450"/>
      </dsp:txXfrm>
    </dsp:sp>
    <dsp:sp modelId="{8A1E8101-9665-4E49-9161-8DCB621498A4}">
      <dsp:nvSpPr>
        <dsp:cNvPr id="0" name=""/>
        <dsp:cNvSpPr/>
      </dsp:nvSpPr>
      <dsp:spPr>
        <a:xfrm>
          <a:off x="634343" y="2800350"/>
          <a:ext cx="5074748" cy="933450"/>
        </a:xfrm>
        <a:prstGeom prst="trapezoid">
          <a:avLst>
            <a:gd name="adj" fmla="val 67957"/>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SIC Supporters</a:t>
          </a:r>
          <a:endParaRPr lang="en-US" sz="1800" kern="1200" dirty="0"/>
        </a:p>
      </dsp:txBody>
      <dsp:txXfrm>
        <a:off x="1522424" y="2800350"/>
        <a:ext cx="3298586" cy="933450"/>
      </dsp:txXfrm>
    </dsp:sp>
    <dsp:sp modelId="{9EDEB6A6-688D-413E-8CD0-17B3FCCEA3E1}">
      <dsp:nvSpPr>
        <dsp:cNvPr id="0" name=""/>
        <dsp:cNvSpPr/>
      </dsp:nvSpPr>
      <dsp:spPr>
        <a:xfrm>
          <a:off x="0" y="3733800"/>
          <a:ext cx="6343436" cy="933450"/>
        </a:xfrm>
        <a:prstGeom prst="trapezoid">
          <a:avLst>
            <a:gd name="adj" fmla="val 67957"/>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Suppliers and Contractors</a:t>
          </a:r>
        </a:p>
      </dsp:txBody>
      <dsp:txXfrm>
        <a:off x="1110101" y="3733800"/>
        <a:ext cx="4123233" cy="9334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B6A557-5DA4-489F-A498-9FC4E0712A81}">
      <dsp:nvSpPr>
        <dsp:cNvPr id="0" name=""/>
        <dsp:cNvSpPr/>
      </dsp:nvSpPr>
      <dsp:spPr>
        <a:xfrm>
          <a:off x="4021196" y="2969650"/>
          <a:ext cx="442655" cy="1523360"/>
        </a:xfrm>
        <a:custGeom>
          <a:avLst/>
          <a:gdLst/>
          <a:ahLst/>
          <a:cxnLst/>
          <a:rect l="0" t="0" r="0" b="0"/>
          <a:pathLst>
            <a:path>
              <a:moveTo>
                <a:pt x="0" y="0"/>
              </a:moveTo>
              <a:lnTo>
                <a:pt x="0" y="1523360"/>
              </a:lnTo>
              <a:lnTo>
                <a:pt x="442655" y="152336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6B71ED5-60C3-4B45-8192-0164296A35C0}">
      <dsp:nvSpPr>
        <dsp:cNvPr id="0" name=""/>
        <dsp:cNvSpPr/>
      </dsp:nvSpPr>
      <dsp:spPr>
        <a:xfrm>
          <a:off x="4021196" y="2969650"/>
          <a:ext cx="442655" cy="574171"/>
        </a:xfrm>
        <a:custGeom>
          <a:avLst/>
          <a:gdLst/>
          <a:ahLst/>
          <a:cxnLst/>
          <a:rect l="0" t="0" r="0" b="0"/>
          <a:pathLst>
            <a:path>
              <a:moveTo>
                <a:pt x="0" y="0"/>
              </a:moveTo>
              <a:lnTo>
                <a:pt x="0" y="574171"/>
              </a:lnTo>
              <a:lnTo>
                <a:pt x="442655" y="574171"/>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9177FC8-6662-41BB-9BDF-0542A17D6039}">
      <dsp:nvSpPr>
        <dsp:cNvPr id="0" name=""/>
        <dsp:cNvSpPr/>
      </dsp:nvSpPr>
      <dsp:spPr>
        <a:xfrm>
          <a:off x="3563784" y="1777607"/>
          <a:ext cx="1637827" cy="419143"/>
        </a:xfrm>
        <a:custGeom>
          <a:avLst/>
          <a:gdLst/>
          <a:ahLst/>
          <a:cxnLst/>
          <a:rect l="0" t="0" r="0" b="0"/>
          <a:pathLst>
            <a:path>
              <a:moveTo>
                <a:pt x="0" y="0"/>
              </a:moveTo>
              <a:lnTo>
                <a:pt x="0" y="256834"/>
              </a:lnTo>
              <a:lnTo>
                <a:pt x="1637827" y="256834"/>
              </a:lnTo>
              <a:lnTo>
                <a:pt x="1637827" y="419143"/>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797D517-F1E9-47E3-B712-AA3F50658C46}">
      <dsp:nvSpPr>
        <dsp:cNvPr id="0" name=""/>
        <dsp:cNvSpPr/>
      </dsp:nvSpPr>
      <dsp:spPr>
        <a:xfrm>
          <a:off x="745542" y="3930270"/>
          <a:ext cx="169652" cy="1673052"/>
        </a:xfrm>
        <a:custGeom>
          <a:avLst/>
          <a:gdLst/>
          <a:ahLst/>
          <a:cxnLst/>
          <a:rect l="0" t="0" r="0" b="0"/>
          <a:pathLst>
            <a:path>
              <a:moveTo>
                <a:pt x="0" y="0"/>
              </a:moveTo>
              <a:lnTo>
                <a:pt x="0" y="1673052"/>
              </a:lnTo>
              <a:lnTo>
                <a:pt x="169652" y="1673052"/>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0FD4C08-BB75-4BCE-982B-E81A40E8C811}">
      <dsp:nvSpPr>
        <dsp:cNvPr id="0" name=""/>
        <dsp:cNvSpPr/>
      </dsp:nvSpPr>
      <dsp:spPr>
        <a:xfrm>
          <a:off x="745542" y="3930270"/>
          <a:ext cx="168832" cy="655866"/>
        </a:xfrm>
        <a:custGeom>
          <a:avLst/>
          <a:gdLst/>
          <a:ahLst/>
          <a:cxnLst/>
          <a:rect l="0" t="0" r="0" b="0"/>
          <a:pathLst>
            <a:path>
              <a:moveTo>
                <a:pt x="0" y="0"/>
              </a:moveTo>
              <a:lnTo>
                <a:pt x="0" y="655866"/>
              </a:lnTo>
              <a:lnTo>
                <a:pt x="168832" y="655866"/>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4CF1149-F575-4949-B286-B2532BED1CC6}">
      <dsp:nvSpPr>
        <dsp:cNvPr id="0" name=""/>
        <dsp:cNvSpPr/>
      </dsp:nvSpPr>
      <dsp:spPr>
        <a:xfrm>
          <a:off x="1880237" y="2969650"/>
          <a:ext cx="91440" cy="187721"/>
        </a:xfrm>
        <a:custGeom>
          <a:avLst/>
          <a:gdLst/>
          <a:ahLst/>
          <a:cxnLst/>
          <a:rect l="0" t="0" r="0" b="0"/>
          <a:pathLst>
            <a:path>
              <a:moveTo>
                <a:pt x="45720" y="0"/>
              </a:moveTo>
              <a:lnTo>
                <a:pt x="45720" y="187721"/>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716A4E0-5419-4C81-87FD-928AA90F44DB}">
      <dsp:nvSpPr>
        <dsp:cNvPr id="0" name=""/>
        <dsp:cNvSpPr/>
      </dsp:nvSpPr>
      <dsp:spPr>
        <a:xfrm>
          <a:off x="1925957" y="1777607"/>
          <a:ext cx="1637827" cy="419143"/>
        </a:xfrm>
        <a:custGeom>
          <a:avLst/>
          <a:gdLst/>
          <a:ahLst/>
          <a:cxnLst/>
          <a:rect l="0" t="0" r="0" b="0"/>
          <a:pathLst>
            <a:path>
              <a:moveTo>
                <a:pt x="1637827" y="0"/>
              </a:moveTo>
              <a:lnTo>
                <a:pt x="1637827" y="256834"/>
              </a:lnTo>
              <a:lnTo>
                <a:pt x="0" y="256834"/>
              </a:lnTo>
              <a:lnTo>
                <a:pt x="0" y="419143"/>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902D0E4-77D0-40F7-A6E9-FD1E0AE72A2E}">
      <dsp:nvSpPr>
        <dsp:cNvPr id="0" name=""/>
        <dsp:cNvSpPr/>
      </dsp:nvSpPr>
      <dsp:spPr>
        <a:xfrm>
          <a:off x="3518064" y="774616"/>
          <a:ext cx="91440" cy="230092"/>
        </a:xfrm>
        <a:custGeom>
          <a:avLst/>
          <a:gdLst/>
          <a:ahLst/>
          <a:cxnLst/>
          <a:rect l="0" t="0" r="0" b="0"/>
          <a:pathLst>
            <a:path>
              <a:moveTo>
                <a:pt x="45720" y="0"/>
              </a:moveTo>
              <a:lnTo>
                <a:pt x="45720" y="230092"/>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949D671-CEF4-498C-AC06-1D543BF0C8DE}">
      <dsp:nvSpPr>
        <dsp:cNvPr id="0" name=""/>
        <dsp:cNvSpPr/>
      </dsp:nvSpPr>
      <dsp:spPr>
        <a:xfrm>
          <a:off x="2088266" y="1717"/>
          <a:ext cx="2951036" cy="77289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0" kern="1200" dirty="0">
              <a:solidFill>
                <a:schemeClr val="tx1"/>
              </a:solidFill>
              <a:effectLst/>
            </a:rPr>
            <a:t>Concerns/Complaints are received</a:t>
          </a:r>
        </a:p>
        <a:p>
          <a:pPr marL="0" lvl="0" indent="0" algn="ctr" defTabSz="533400">
            <a:lnSpc>
              <a:spcPct val="90000"/>
            </a:lnSpc>
            <a:spcBef>
              <a:spcPct val="0"/>
            </a:spcBef>
            <a:spcAft>
              <a:spcPct val="35000"/>
            </a:spcAft>
            <a:buNone/>
          </a:pPr>
          <a:r>
            <a:rPr lang="en-US" sz="1200" b="0" kern="1200" dirty="0">
              <a:solidFill>
                <a:schemeClr val="tx1"/>
              </a:solidFill>
              <a:effectLst/>
            </a:rPr>
            <a:t> via WVDOF or Toll Free Number</a:t>
          </a:r>
        </a:p>
      </dsp:txBody>
      <dsp:txXfrm>
        <a:off x="2088266" y="1717"/>
        <a:ext cx="2951036" cy="772899"/>
      </dsp:txXfrm>
    </dsp:sp>
    <dsp:sp modelId="{29E7FC64-A5B6-40E7-A666-0B504E27DA52}">
      <dsp:nvSpPr>
        <dsp:cNvPr id="0" name=""/>
        <dsp:cNvSpPr/>
      </dsp:nvSpPr>
      <dsp:spPr>
        <a:xfrm>
          <a:off x="2088266" y="1004708"/>
          <a:ext cx="2951036" cy="772899"/>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0" kern="1200">
              <a:solidFill>
                <a:schemeClr val="tx1"/>
              </a:solidFill>
              <a:effectLst/>
            </a:rPr>
            <a:t>Concern/Complaints reviewed by </a:t>
          </a:r>
        </a:p>
        <a:p>
          <a:pPr marL="0" lvl="0" indent="0" algn="ctr" defTabSz="533400">
            <a:lnSpc>
              <a:spcPct val="90000"/>
            </a:lnSpc>
            <a:spcBef>
              <a:spcPct val="0"/>
            </a:spcBef>
            <a:spcAft>
              <a:spcPct val="35000"/>
            </a:spcAft>
            <a:buNone/>
          </a:pPr>
          <a:r>
            <a:rPr lang="en-US" sz="1200" b="0" kern="1200">
              <a:solidFill>
                <a:schemeClr val="tx1"/>
              </a:solidFill>
              <a:effectLst/>
            </a:rPr>
            <a:t>WVFA Exec. Dir</a:t>
          </a:r>
        </a:p>
      </dsp:txBody>
      <dsp:txXfrm>
        <a:off x="2088266" y="1004708"/>
        <a:ext cx="2951036" cy="772899"/>
      </dsp:txXfrm>
    </dsp:sp>
    <dsp:sp modelId="{D8DFC6D1-4BE2-417C-87EF-D48D68FFCAD4}">
      <dsp:nvSpPr>
        <dsp:cNvPr id="0" name=""/>
        <dsp:cNvSpPr/>
      </dsp:nvSpPr>
      <dsp:spPr>
        <a:xfrm>
          <a:off x="450438" y="2196751"/>
          <a:ext cx="2951036" cy="772899"/>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0" kern="1200">
              <a:solidFill>
                <a:schemeClr val="tx1"/>
              </a:solidFill>
              <a:effectLst/>
            </a:rPr>
            <a:t>Non-water quality complaints and concerns referred to SFI Program Participants </a:t>
          </a:r>
        </a:p>
      </dsp:txBody>
      <dsp:txXfrm>
        <a:off x="450438" y="2196751"/>
        <a:ext cx="2951036" cy="772899"/>
      </dsp:txXfrm>
    </dsp:sp>
    <dsp:sp modelId="{D0611D2E-C1B0-41FD-A446-4A9EC4EBC0E0}">
      <dsp:nvSpPr>
        <dsp:cNvPr id="0" name=""/>
        <dsp:cNvSpPr/>
      </dsp:nvSpPr>
      <dsp:spPr>
        <a:xfrm>
          <a:off x="450438" y="3157371"/>
          <a:ext cx="2951036" cy="772899"/>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0" kern="1200">
              <a:solidFill>
                <a:schemeClr val="tx1"/>
              </a:solidFill>
              <a:effectLst/>
            </a:rPr>
            <a:t>SFI Participant contacts and responds to concerned party within 5 working days of complaint and submit SFI Inconsistent Practices Reporting Form to WV SFI Forester</a:t>
          </a:r>
        </a:p>
      </dsp:txBody>
      <dsp:txXfrm>
        <a:off x="450438" y="3157371"/>
        <a:ext cx="2951036" cy="772899"/>
      </dsp:txXfrm>
    </dsp:sp>
    <dsp:sp modelId="{1E322108-D25E-444D-B2A0-19C8001A459B}">
      <dsp:nvSpPr>
        <dsp:cNvPr id="0" name=""/>
        <dsp:cNvSpPr/>
      </dsp:nvSpPr>
      <dsp:spPr>
        <a:xfrm>
          <a:off x="914375" y="4199688"/>
          <a:ext cx="2951036" cy="772899"/>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0" kern="1200" dirty="0">
              <a:solidFill>
                <a:schemeClr val="tx1"/>
              </a:solidFill>
              <a:effectLst/>
            </a:rPr>
            <a:t>Satisfied – Report Progress to WVFA</a:t>
          </a:r>
        </a:p>
      </dsp:txBody>
      <dsp:txXfrm>
        <a:off x="914375" y="4199688"/>
        <a:ext cx="2951036" cy="772899"/>
      </dsp:txXfrm>
    </dsp:sp>
    <dsp:sp modelId="{E932EFF0-9F94-48E0-A5D1-B8CC8DA41BAC}">
      <dsp:nvSpPr>
        <dsp:cNvPr id="0" name=""/>
        <dsp:cNvSpPr/>
      </dsp:nvSpPr>
      <dsp:spPr>
        <a:xfrm>
          <a:off x="915194" y="5106290"/>
          <a:ext cx="2951036" cy="994064"/>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0" kern="1200">
              <a:solidFill>
                <a:schemeClr val="tx1"/>
              </a:solidFill>
              <a:effectLst/>
            </a:rPr>
            <a:t>Not Satisfied – Request arbitration board made up of non-SFI Program Participants; reviews complaint/concern and makes decision and recommendation. If unreconcilable, forward to SFI, Inc.</a:t>
          </a:r>
        </a:p>
      </dsp:txBody>
      <dsp:txXfrm>
        <a:off x="915194" y="5106290"/>
        <a:ext cx="2951036" cy="994064"/>
      </dsp:txXfrm>
    </dsp:sp>
    <dsp:sp modelId="{46314043-6D8B-4B62-A959-1793460B50AD}">
      <dsp:nvSpPr>
        <dsp:cNvPr id="0" name=""/>
        <dsp:cNvSpPr/>
      </dsp:nvSpPr>
      <dsp:spPr>
        <a:xfrm>
          <a:off x="3726093" y="2196751"/>
          <a:ext cx="2951036" cy="772899"/>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0" kern="1200">
              <a:solidFill>
                <a:schemeClr val="tx1"/>
              </a:solidFill>
              <a:effectLst/>
            </a:rPr>
            <a:t>Water quality complaints and concerns referred to WVDOF</a:t>
          </a:r>
        </a:p>
      </dsp:txBody>
      <dsp:txXfrm>
        <a:off x="3726093" y="2196751"/>
        <a:ext cx="2951036" cy="772899"/>
      </dsp:txXfrm>
    </dsp:sp>
    <dsp:sp modelId="{656F0A17-8B86-424D-BE54-4B7D35BB4917}">
      <dsp:nvSpPr>
        <dsp:cNvPr id="0" name=""/>
        <dsp:cNvSpPr/>
      </dsp:nvSpPr>
      <dsp:spPr>
        <a:xfrm>
          <a:off x="4463852" y="3157371"/>
          <a:ext cx="2951036" cy="772899"/>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0" kern="1200">
              <a:solidFill>
                <a:schemeClr val="tx1"/>
              </a:solidFill>
              <a:effectLst/>
            </a:rPr>
            <a:t>WVDOF determines if complaint is valid and issues CO/SO/ or legal action</a:t>
          </a:r>
        </a:p>
      </dsp:txBody>
      <dsp:txXfrm>
        <a:off x="4463852" y="3157371"/>
        <a:ext cx="2951036" cy="772899"/>
      </dsp:txXfrm>
    </dsp:sp>
    <dsp:sp modelId="{93A04DC1-AE68-4A43-A641-1348A666BBCF}">
      <dsp:nvSpPr>
        <dsp:cNvPr id="0" name=""/>
        <dsp:cNvSpPr/>
      </dsp:nvSpPr>
      <dsp:spPr>
        <a:xfrm>
          <a:off x="4463852" y="4106561"/>
          <a:ext cx="2951036" cy="772899"/>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0" kern="1200">
              <a:solidFill>
                <a:schemeClr val="tx1"/>
              </a:solidFill>
              <a:effectLst/>
            </a:rPr>
            <a:t>CO/SO that are on SFI  Program Participant land will have an SFI Inconsistent Practices Reporting Form submitted to WV SFI Forester</a:t>
          </a:r>
        </a:p>
      </dsp:txBody>
      <dsp:txXfrm>
        <a:off x="4463852" y="4106561"/>
        <a:ext cx="2951036" cy="772899"/>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1" name="Shape 221"/>
          <p:cNvSpPr>
            <a:spLocks noGrp="1" noRot="1" noChangeAspect="1"/>
          </p:cNvSpPr>
          <p:nvPr>
            <p:ph type="sldImg"/>
          </p:nvPr>
        </p:nvSpPr>
        <p:spPr>
          <a:xfrm>
            <a:off x="381000" y="685800"/>
            <a:ext cx="6096000" cy="3429000"/>
          </a:xfrm>
          <a:prstGeom prst="rect">
            <a:avLst/>
          </a:prstGeom>
        </p:spPr>
        <p:txBody>
          <a:bodyPr/>
          <a:lstStyle/>
          <a:p>
            <a:endParaRPr/>
          </a:p>
        </p:txBody>
      </p:sp>
      <p:sp>
        <p:nvSpPr>
          <p:cNvPr id="222" name="Shape 222"/>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105043606"/>
      </p:ext>
    </p:extLst>
  </p:cSld>
  <p:clrMap bg1="lt1" tx1="dk1" bg2="lt2" tx2="dk2" accent1="accent1" accent2="accent2" accent3="accent3" accent4="accent4" accent5="accent5" accent6="accent6" hlink="hlink" folHlink="folHlink"/>
  <p:notesStyle>
    <a:lvl1pPr latinLnBrk="0">
      <a:spcBef>
        <a:spcPts val="400"/>
      </a:spcBef>
      <a:defRPr sz="1200">
        <a:latin typeface="+mj-lt"/>
        <a:ea typeface="+mj-ea"/>
        <a:cs typeface="+mj-cs"/>
        <a:sym typeface="Arial"/>
      </a:defRPr>
    </a:lvl1pPr>
    <a:lvl2pPr indent="228600" latinLnBrk="0">
      <a:spcBef>
        <a:spcPts val="400"/>
      </a:spcBef>
      <a:defRPr sz="1200">
        <a:latin typeface="+mj-lt"/>
        <a:ea typeface="+mj-ea"/>
        <a:cs typeface="+mj-cs"/>
        <a:sym typeface="Arial"/>
      </a:defRPr>
    </a:lvl2pPr>
    <a:lvl3pPr indent="457200" latinLnBrk="0">
      <a:spcBef>
        <a:spcPts val="400"/>
      </a:spcBef>
      <a:defRPr sz="1200">
        <a:latin typeface="+mj-lt"/>
        <a:ea typeface="+mj-ea"/>
        <a:cs typeface="+mj-cs"/>
        <a:sym typeface="Arial"/>
      </a:defRPr>
    </a:lvl3pPr>
    <a:lvl4pPr indent="685800" latinLnBrk="0">
      <a:spcBef>
        <a:spcPts val="400"/>
      </a:spcBef>
      <a:defRPr sz="1200">
        <a:latin typeface="+mj-lt"/>
        <a:ea typeface="+mj-ea"/>
        <a:cs typeface="+mj-cs"/>
        <a:sym typeface="Arial"/>
      </a:defRPr>
    </a:lvl4pPr>
    <a:lvl5pPr indent="914400" latinLnBrk="0">
      <a:spcBef>
        <a:spcPts val="400"/>
      </a:spcBef>
      <a:defRPr sz="1200">
        <a:latin typeface="+mj-lt"/>
        <a:ea typeface="+mj-ea"/>
        <a:cs typeface="+mj-cs"/>
        <a:sym typeface="Arial"/>
      </a:defRPr>
    </a:lvl5pPr>
    <a:lvl6pPr indent="1143000" latinLnBrk="0">
      <a:spcBef>
        <a:spcPts val="400"/>
      </a:spcBef>
      <a:defRPr sz="1200">
        <a:latin typeface="+mj-lt"/>
        <a:ea typeface="+mj-ea"/>
        <a:cs typeface="+mj-cs"/>
        <a:sym typeface="Arial"/>
      </a:defRPr>
    </a:lvl6pPr>
    <a:lvl7pPr indent="1371600" latinLnBrk="0">
      <a:spcBef>
        <a:spcPts val="400"/>
      </a:spcBef>
      <a:defRPr sz="1200">
        <a:latin typeface="+mj-lt"/>
        <a:ea typeface="+mj-ea"/>
        <a:cs typeface="+mj-cs"/>
        <a:sym typeface="Arial"/>
      </a:defRPr>
    </a:lvl7pPr>
    <a:lvl8pPr indent="1600200" latinLnBrk="0">
      <a:spcBef>
        <a:spcPts val="400"/>
      </a:spcBef>
      <a:defRPr sz="1200">
        <a:latin typeface="+mj-lt"/>
        <a:ea typeface="+mj-ea"/>
        <a:cs typeface="+mj-cs"/>
        <a:sym typeface="Arial"/>
      </a:defRPr>
    </a:lvl8pPr>
    <a:lvl9pPr indent="1828800" latinLnBrk="0">
      <a:spcBef>
        <a:spcPts val="400"/>
      </a:spcBef>
      <a:defRPr sz="1200">
        <a:latin typeface="+mj-lt"/>
        <a:ea typeface="+mj-ea"/>
        <a:cs typeface="+mj-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vdnr.gov/wp-content/uploads/2021/04/2021.03.05-Federally-Threatened-Endangered-Species-in-WV.pdf"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Shape 227"/>
          <p:cNvSpPr>
            <a:spLocks noGrp="1" noRot="1" noChangeAspect="1"/>
          </p:cNvSpPr>
          <p:nvPr>
            <p:ph type="sldImg"/>
          </p:nvPr>
        </p:nvSpPr>
        <p:spPr>
          <a:xfrm>
            <a:off x="381000" y="685800"/>
            <a:ext cx="6096000" cy="3429000"/>
          </a:xfrm>
          <a:prstGeom prst="rect">
            <a:avLst/>
          </a:prstGeom>
        </p:spPr>
        <p:txBody>
          <a:bodyPr/>
          <a:lstStyle/>
          <a:p>
            <a:endParaRPr/>
          </a:p>
        </p:txBody>
      </p:sp>
      <p:sp>
        <p:nvSpPr>
          <p:cNvPr id="228" name="Shape 228"/>
          <p:cNvSpPr>
            <a:spLocks noGrp="1"/>
          </p:cNvSpPr>
          <p:nvPr>
            <p:ph type="body" sz="quarter" idx="1"/>
          </p:nvPr>
        </p:nvSpPr>
        <p:spPr>
          <a:prstGeom prst="rect">
            <a:avLst/>
          </a:prstGeom>
        </p:spPr>
        <p:txBody>
          <a:bodyPr/>
          <a:lstStyle/>
          <a:p>
            <a:r>
              <a:t>Introduce yourself, your company.  Thank DOF for giving us some time to present today.</a:t>
            </a:r>
          </a:p>
        </p:txBody>
      </p:sp>
    </p:spTree>
    <p:extLst>
      <p:ext uri="{BB962C8B-B14F-4D97-AF65-F5344CB8AC3E}">
        <p14:creationId xmlns:p14="http://schemas.microsoft.com/office/powerpoint/2010/main" val="40028472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 name="Shape 306"/>
          <p:cNvSpPr>
            <a:spLocks noGrp="1" noRot="1" noChangeAspect="1"/>
          </p:cNvSpPr>
          <p:nvPr>
            <p:ph type="sldImg"/>
          </p:nvPr>
        </p:nvSpPr>
        <p:spPr>
          <a:xfrm>
            <a:off x="381000" y="685800"/>
            <a:ext cx="6096000" cy="3429000"/>
          </a:xfrm>
          <a:prstGeom prst="rect">
            <a:avLst/>
          </a:prstGeom>
        </p:spPr>
        <p:txBody>
          <a:bodyPr/>
          <a:lstStyle/>
          <a:p>
            <a:endParaRPr/>
          </a:p>
        </p:txBody>
      </p:sp>
      <p:sp>
        <p:nvSpPr>
          <p:cNvPr id="307" name="Shape 307"/>
          <p:cNvSpPr>
            <a:spLocks noGrp="1"/>
          </p:cNvSpPr>
          <p:nvPr>
            <p:ph type="body" sz="quarter" idx="1"/>
          </p:nvPr>
        </p:nvSpPr>
        <p:spPr>
          <a:prstGeom prst="rect">
            <a:avLst/>
          </a:prstGeom>
        </p:spPr>
        <p:txBody>
          <a:bodyPr/>
          <a:lstStyle/>
          <a:p>
            <a:r>
              <a:t>The SFI Standards are revised and updated every five years. </a:t>
            </a:r>
          </a:p>
          <a:p>
            <a:r>
              <a:t> </a:t>
            </a:r>
          </a:p>
          <a:p>
            <a:r>
              <a:t>We established </a:t>
            </a:r>
            <a:r>
              <a:rPr lang="en-US"/>
              <a:t>four stand-alone standards for the SFI 2022 </a:t>
            </a:r>
            <a:r>
              <a:t>Standards and Rules</a:t>
            </a:r>
            <a:r>
              <a:rPr lang="fr-FR"/>
              <a:t>  -- whole document is 212 pages long! </a:t>
            </a:r>
            <a:endParaRPr/>
          </a:p>
          <a:p>
            <a:r>
              <a:t> </a:t>
            </a:r>
          </a:p>
          <a:p>
            <a:r>
              <a:t>This means that no matter where you sit in the supply chain, SFI has a relevant standard to support responsible forestry.  </a:t>
            </a:r>
          </a:p>
          <a:p>
            <a:endParaRPr/>
          </a:p>
          <a:p>
            <a:pPr defTabSz="483236"/>
            <a:r>
              <a:t>Whether you’re concerned</a:t>
            </a:r>
            <a:r>
              <a:rPr lang="en-US"/>
              <a:t> or engaged </a:t>
            </a:r>
            <a:r>
              <a:t>with forest management, fiber sourcing, or chain-of-custody, SFI works for you. </a:t>
            </a:r>
          </a:p>
        </p:txBody>
      </p:sp>
    </p:spTree>
    <p:extLst>
      <p:ext uri="{BB962C8B-B14F-4D97-AF65-F5344CB8AC3E}">
        <p14:creationId xmlns:p14="http://schemas.microsoft.com/office/powerpoint/2010/main" val="26106051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 375 million acres in the U.S. and Canada are certified to the SFI Forest Management Standard. </a:t>
            </a:r>
          </a:p>
          <a:p>
            <a:r>
              <a:rPr lang="en-US" dirty="0"/>
              <a:t>Tens of millions more are impacted by Fiber Sourcing – a proactive approach that rewards good forestry practices on non-certified lands. </a:t>
            </a:r>
          </a:p>
        </p:txBody>
      </p:sp>
    </p:spTree>
    <p:extLst>
      <p:ext uri="{BB962C8B-B14F-4D97-AF65-F5344CB8AC3E}">
        <p14:creationId xmlns:p14="http://schemas.microsoft.com/office/powerpoint/2010/main" val="10750573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Shape 320"/>
          <p:cNvSpPr>
            <a:spLocks noGrp="1" noRot="1" noChangeAspect="1"/>
          </p:cNvSpPr>
          <p:nvPr>
            <p:ph type="sldImg"/>
          </p:nvPr>
        </p:nvSpPr>
        <p:spPr>
          <a:xfrm>
            <a:off x="381000" y="685800"/>
            <a:ext cx="6096000" cy="3429000"/>
          </a:xfrm>
          <a:prstGeom prst="rect">
            <a:avLst/>
          </a:prstGeom>
        </p:spPr>
        <p:txBody>
          <a:bodyPr/>
          <a:lstStyle/>
          <a:p>
            <a:endParaRPr/>
          </a:p>
        </p:txBody>
      </p:sp>
      <p:sp>
        <p:nvSpPr>
          <p:cNvPr id="321" name="Shape 321"/>
          <p:cNvSpPr>
            <a:spLocks noGrp="1"/>
          </p:cNvSpPr>
          <p:nvPr>
            <p:ph type="body" sz="quarter" idx="1"/>
          </p:nvPr>
        </p:nvSpPr>
        <p:spPr>
          <a:prstGeom prst="rect">
            <a:avLst/>
          </a:prstGeom>
        </p:spPr>
        <p:txBody>
          <a:bodyPr/>
          <a:lstStyle/>
          <a:p>
            <a:r>
              <a:t>Chain of custody certification takes wood from a Forest Management Certified Forest and tracks it through the manufacturing process and allows the manufacturer to label the final product as certified.  </a:t>
            </a:r>
          </a:p>
        </p:txBody>
      </p:sp>
    </p:spTree>
    <p:extLst>
      <p:ext uri="{BB962C8B-B14F-4D97-AF65-F5344CB8AC3E}">
        <p14:creationId xmlns:p14="http://schemas.microsoft.com/office/powerpoint/2010/main" val="40747088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559985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076790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77872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711464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4" name="Shape 684"/>
          <p:cNvSpPr>
            <a:spLocks noGrp="1" noRot="1" noChangeAspect="1"/>
          </p:cNvSpPr>
          <p:nvPr>
            <p:ph type="sldImg"/>
          </p:nvPr>
        </p:nvSpPr>
        <p:spPr>
          <a:xfrm>
            <a:off x="381000" y="685800"/>
            <a:ext cx="6096000" cy="3429000"/>
          </a:xfrm>
          <a:prstGeom prst="rect">
            <a:avLst/>
          </a:prstGeom>
        </p:spPr>
        <p:txBody>
          <a:bodyPr/>
          <a:lstStyle/>
          <a:p>
            <a:endParaRPr/>
          </a:p>
        </p:txBody>
      </p:sp>
      <p:sp>
        <p:nvSpPr>
          <p:cNvPr id="685" name="Shape 685"/>
          <p:cNvSpPr>
            <a:spLocks noGrp="1"/>
          </p:cNvSpPr>
          <p:nvPr>
            <p:ph type="body" sz="quarter" idx="1"/>
          </p:nvPr>
        </p:nvSpPr>
        <p:spPr>
          <a:prstGeom prst="rect">
            <a:avLst/>
          </a:prstGeom>
        </p:spPr>
        <p:txBody>
          <a:bodyPr/>
          <a:lstStyle/>
          <a:p>
            <a:pPr>
              <a:defRPr b="1">
                <a:solidFill>
                  <a:srgbClr val="FF0000"/>
                </a:solidFill>
              </a:defRPr>
            </a:pPr>
            <a:r>
              <a:rPr dirty="0"/>
              <a:t>In West Virginia, there are both Threatened and Endangered (T&amp;E) Species to be aware of.</a:t>
            </a:r>
            <a:r>
              <a:rPr b="0" dirty="0">
                <a:solidFill>
                  <a:srgbClr val="000000"/>
                </a:solidFill>
              </a:rPr>
              <a:t>  T&amp;E species in WV include plants, animals and aquatic species.</a:t>
            </a:r>
          </a:p>
        </p:txBody>
      </p:sp>
    </p:spTree>
    <p:extLst>
      <p:ext uri="{BB962C8B-B14F-4D97-AF65-F5344CB8AC3E}">
        <p14:creationId xmlns:p14="http://schemas.microsoft.com/office/powerpoint/2010/main" val="23670490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 name="Shape 694"/>
          <p:cNvSpPr>
            <a:spLocks noGrp="1" noRot="1" noChangeAspect="1"/>
          </p:cNvSpPr>
          <p:nvPr>
            <p:ph type="sldImg"/>
          </p:nvPr>
        </p:nvSpPr>
        <p:spPr>
          <a:xfrm>
            <a:off x="381000" y="685800"/>
            <a:ext cx="6096000" cy="3429000"/>
          </a:xfrm>
          <a:prstGeom prst="rect">
            <a:avLst/>
          </a:prstGeom>
        </p:spPr>
        <p:txBody>
          <a:bodyPr/>
          <a:lstStyle/>
          <a:p>
            <a:endParaRPr/>
          </a:p>
        </p:txBody>
      </p:sp>
      <p:sp>
        <p:nvSpPr>
          <p:cNvPr id="695" name="Shape 695"/>
          <p:cNvSpPr>
            <a:spLocks noGrp="1"/>
          </p:cNvSpPr>
          <p:nvPr>
            <p:ph type="body" sz="quarter" idx="1"/>
          </p:nvPr>
        </p:nvSpPr>
        <p:spPr>
          <a:prstGeom prst="rect">
            <a:avLst/>
          </a:prstGeom>
        </p:spPr>
        <p:txBody>
          <a:bodyPr/>
          <a:lstStyle/>
          <a:p>
            <a:r>
              <a:t>The bald eagle was once considered an endangered species. It’s populations have grown to the point that it was downgraded to “threatened”.</a:t>
            </a:r>
          </a:p>
        </p:txBody>
      </p:sp>
    </p:spTree>
    <p:extLst>
      <p:ext uri="{BB962C8B-B14F-4D97-AF65-F5344CB8AC3E}">
        <p14:creationId xmlns:p14="http://schemas.microsoft.com/office/powerpoint/2010/main" val="8774673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9" name="Shape 689"/>
          <p:cNvSpPr>
            <a:spLocks noGrp="1" noRot="1" noChangeAspect="1"/>
          </p:cNvSpPr>
          <p:nvPr>
            <p:ph type="sldImg"/>
          </p:nvPr>
        </p:nvSpPr>
        <p:spPr>
          <a:xfrm>
            <a:off x="381000" y="685800"/>
            <a:ext cx="6096000" cy="3429000"/>
          </a:xfrm>
          <a:prstGeom prst="rect">
            <a:avLst/>
          </a:prstGeom>
        </p:spPr>
        <p:txBody>
          <a:bodyPr/>
          <a:lstStyle/>
          <a:p>
            <a:endParaRPr/>
          </a:p>
        </p:txBody>
      </p:sp>
      <p:sp>
        <p:nvSpPr>
          <p:cNvPr id="690" name="Shape 690"/>
          <p:cNvSpPr>
            <a:spLocks noGrp="1"/>
          </p:cNvSpPr>
          <p:nvPr>
            <p:ph type="body" sz="quarter" idx="1"/>
          </p:nvPr>
        </p:nvSpPr>
        <p:spPr>
          <a:prstGeom prst="rect">
            <a:avLst/>
          </a:prstGeom>
        </p:spPr>
        <p:txBody>
          <a:bodyPr/>
          <a:lstStyle/>
          <a:p>
            <a:r>
              <a:t>These web sites are the best location to find out what species are listed in WV.  </a:t>
            </a:r>
          </a:p>
        </p:txBody>
      </p:sp>
    </p:spTree>
    <p:extLst>
      <p:ext uri="{BB962C8B-B14F-4D97-AF65-F5344CB8AC3E}">
        <p14:creationId xmlns:p14="http://schemas.microsoft.com/office/powerpoint/2010/main" val="31063534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 name="Shape 273"/>
          <p:cNvSpPr>
            <a:spLocks noGrp="1" noRot="1" noChangeAspect="1"/>
          </p:cNvSpPr>
          <p:nvPr>
            <p:ph type="sldImg"/>
          </p:nvPr>
        </p:nvSpPr>
        <p:spPr>
          <a:xfrm>
            <a:off x="381000" y="685800"/>
            <a:ext cx="6096000" cy="3429000"/>
          </a:xfrm>
          <a:prstGeom prst="rect">
            <a:avLst/>
          </a:prstGeom>
        </p:spPr>
        <p:txBody>
          <a:bodyPr/>
          <a:lstStyle/>
          <a:p>
            <a:endParaRPr/>
          </a:p>
        </p:txBody>
      </p:sp>
      <p:sp>
        <p:nvSpPr>
          <p:cNvPr id="274" name="Shape 274"/>
          <p:cNvSpPr>
            <a:spLocks noGrp="1"/>
          </p:cNvSpPr>
          <p:nvPr>
            <p:ph type="body" sz="quarter" idx="1"/>
          </p:nvPr>
        </p:nvSpPr>
        <p:spPr>
          <a:prstGeom prst="rect">
            <a:avLst/>
          </a:prstGeom>
        </p:spPr>
        <p:txBody>
          <a:bodyPr/>
          <a:lstStyle/>
          <a:p>
            <a:pPr marL="171450" indent="-171450">
              <a:buSzPct val="100000"/>
              <a:buFont typeface="Arial"/>
              <a:buChar char="•"/>
              <a:defRPr b="1">
                <a:solidFill>
                  <a:srgbClr val="FF0000"/>
                </a:solidFill>
              </a:defRPr>
            </a:pPr>
            <a:r>
              <a:t>Attendees need to know this definition of sustainable forestry (QUIZ).</a:t>
            </a:r>
          </a:p>
          <a:p>
            <a:pPr marL="171450" indent="-171450">
              <a:buSzPct val="100000"/>
              <a:buFont typeface="Arial"/>
              <a:buChar char="•"/>
              <a:defRPr b="1">
                <a:solidFill>
                  <a:srgbClr val="FF0000"/>
                </a:solidFill>
              </a:defRPr>
            </a:pPr>
            <a:r>
              <a:t>SFI – It starts with a high standard and passes with an independent 3</a:t>
            </a:r>
            <a:r>
              <a:rPr baseline="30000"/>
              <a:t>rd</a:t>
            </a:r>
            <a:r>
              <a:t> party audit</a:t>
            </a:r>
          </a:p>
          <a:p>
            <a:pPr marL="171450" indent="-171450">
              <a:buSzPct val="100000"/>
              <a:buFont typeface="Arial"/>
              <a:buChar char="•"/>
              <a:defRPr b="1">
                <a:solidFill>
                  <a:srgbClr val="FF0000"/>
                </a:solidFill>
              </a:defRPr>
            </a:pPr>
            <a:r>
              <a:t>SFI Standard is based on principles and measures that promote sustainable forest management and considers all values</a:t>
            </a:r>
          </a:p>
          <a:p>
            <a:pPr>
              <a:defRPr b="1">
                <a:solidFill>
                  <a:srgbClr val="FF0000"/>
                </a:solidFill>
              </a:defRPr>
            </a:pPr>
            <a:endParaRPr/>
          </a:p>
        </p:txBody>
      </p:sp>
    </p:spTree>
    <p:extLst>
      <p:ext uri="{BB962C8B-B14F-4D97-AF65-F5344CB8AC3E}">
        <p14:creationId xmlns:p14="http://schemas.microsoft.com/office/powerpoint/2010/main" val="11605157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Revised: 30 September 2020</a:t>
            </a:r>
          </a:p>
          <a:p>
            <a:r>
              <a:rPr lang="en-US">
                <a:hlinkClick r:id="rId3"/>
              </a:rPr>
              <a:t>listed species cheat sheet.xlsx (wvdnr.gov)</a:t>
            </a:r>
            <a:endParaRPr lang="en-US"/>
          </a:p>
        </p:txBody>
      </p:sp>
    </p:spTree>
    <p:extLst>
      <p:ext uri="{BB962C8B-B14F-4D97-AF65-F5344CB8AC3E}">
        <p14:creationId xmlns:p14="http://schemas.microsoft.com/office/powerpoint/2010/main" val="34531205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a:solidFill>
                  <a:srgbClr val="42923F"/>
                </a:solidFill>
                <a:latin typeface="FootlightMTLight"/>
              </a:rPr>
              <a:t>Critically imperiled </a:t>
            </a:r>
            <a:r>
              <a:rPr lang="en-US" sz="1800" b="0" i="0" u="none" strike="noStrike" baseline="0">
                <a:solidFill>
                  <a:srgbClr val="000000"/>
                </a:solidFill>
                <a:latin typeface="FootlightMTLight"/>
              </a:rPr>
              <a:t>- Plant or animal or community, often referred to as G1, that is globally extremely rare or, because of some factor(s), especially vulnerable to extinction. In West Virginia, examples include the Red Pine/</a:t>
            </a:r>
            <a:r>
              <a:rPr lang="en-US" sz="1800" b="0" i="0" u="none" strike="noStrike" baseline="0" err="1">
                <a:solidFill>
                  <a:srgbClr val="000000"/>
                </a:solidFill>
                <a:latin typeface="FootlightMTLight"/>
              </a:rPr>
              <a:t>Minniebush</a:t>
            </a:r>
            <a:r>
              <a:rPr lang="en-US" sz="1800" b="0" i="0" u="none" strike="noStrike" baseline="0">
                <a:solidFill>
                  <a:srgbClr val="000000"/>
                </a:solidFill>
                <a:latin typeface="FootlightMTLight"/>
              </a:rPr>
              <a:t>/Appalachian </a:t>
            </a:r>
            <a:r>
              <a:rPr lang="en-US" sz="1800" b="0" i="0" u="none" strike="noStrike" baseline="0" err="1">
                <a:solidFill>
                  <a:srgbClr val="000000"/>
                </a:solidFill>
                <a:latin typeface="FootlightMTLight"/>
              </a:rPr>
              <a:t>Rockcap</a:t>
            </a:r>
            <a:r>
              <a:rPr lang="en-US" sz="1800" b="0" i="0" u="none" strike="noStrike" baseline="0">
                <a:solidFill>
                  <a:srgbClr val="000000"/>
                </a:solidFill>
                <a:latin typeface="FootlightMTLight"/>
              </a:rPr>
              <a:t> Fern Forest, Ammon’s </a:t>
            </a:r>
            <a:r>
              <a:rPr lang="en-US" sz="1800" b="0" i="0" u="none" strike="noStrike" baseline="0" err="1">
                <a:solidFill>
                  <a:srgbClr val="000000"/>
                </a:solidFill>
                <a:latin typeface="FootlightMTLight"/>
              </a:rPr>
              <a:t>tortula</a:t>
            </a:r>
            <a:r>
              <a:rPr lang="en-US" sz="1800" b="0" i="0" u="none" strike="noStrike" baseline="0">
                <a:solidFill>
                  <a:srgbClr val="000000"/>
                </a:solidFill>
                <a:latin typeface="FootlightMTLight"/>
              </a:rPr>
              <a:t>, and West Virginia Spring Salamander.</a:t>
            </a:r>
          </a:p>
          <a:p>
            <a:pPr algn="l"/>
            <a:endParaRPr lang="en-US" sz="1800" b="0" i="0" u="none" strike="noStrike" baseline="0">
              <a:solidFill>
                <a:srgbClr val="42923F"/>
              </a:solidFill>
              <a:latin typeface="FootlightMTLight"/>
            </a:endParaRPr>
          </a:p>
          <a:p>
            <a:pPr algn="l"/>
            <a:r>
              <a:rPr lang="en-US" sz="1800" b="0" i="0" u="none" strike="noStrike" baseline="0">
                <a:solidFill>
                  <a:srgbClr val="42923F"/>
                </a:solidFill>
                <a:latin typeface="FootlightMTLight"/>
              </a:rPr>
              <a:t>Imperiled </a:t>
            </a:r>
            <a:r>
              <a:rPr lang="en-US" sz="1800" b="0" i="0" u="none" strike="noStrike" baseline="0">
                <a:solidFill>
                  <a:srgbClr val="000000"/>
                </a:solidFill>
                <a:latin typeface="FootlightMTLight"/>
              </a:rPr>
              <a:t>- Plant or animal or community, often referred to as G2, that is globally rare or, because of some factor, is very vulnerable to extinction or elimination. In West</a:t>
            </a:r>
          </a:p>
          <a:p>
            <a:pPr algn="l"/>
            <a:r>
              <a:rPr lang="en-US" sz="1800" b="0" i="0" u="none" strike="noStrike" baseline="0">
                <a:solidFill>
                  <a:srgbClr val="000000"/>
                </a:solidFill>
                <a:latin typeface="FootlightMTLight"/>
              </a:rPr>
              <a:t>Virginia, examples include the Red Spruce/Great Rhododendron Forest, </a:t>
            </a:r>
            <a:r>
              <a:rPr lang="en-US" sz="1800" b="0" i="0" u="none" strike="noStrike" baseline="0" err="1">
                <a:solidFill>
                  <a:srgbClr val="000000"/>
                </a:solidFill>
                <a:latin typeface="FootlightMTLight"/>
              </a:rPr>
              <a:t>Swordleaf</a:t>
            </a:r>
            <a:r>
              <a:rPr lang="en-US" sz="1800" b="0" i="0" u="none" strike="noStrike" baseline="0">
                <a:solidFill>
                  <a:srgbClr val="000000"/>
                </a:solidFill>
                <a:latin typeface="FootlightMTLight"/>
              </a:rPr>
              <a:t> phlox, and Elk River Crayfish. </a:t>
            </a:r>
            <a:endParaRPr lang="en-US"/>
          </a:p>
        </p:txBody>
      </p:sp>
    </p:spTree>
    <p:extLst>
      <p:ext uri="{BB962C8B-B14F-4D97-AF65-F5344CB8AC3E}">
        <p14:creationId xmlns:p14="http://schemas.microsoft.com/office/powerpoint/2010/main" val="93041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 name="Shape 704"/>
          <p:cNvSpPr>
            <a:spLocks noGrp="1" noRot="1" noChangeAspect="1"/>
          </p:cNvSpPr>
          <p:nvPr>
            <p:ph type="sldImg"/>
          </p:nvPr>
        </p:nvSpPr>
        <p:spPr>
          <a:xfrm>
            <a:off x="381000" y="685800"/>
            <a:ext cx="6096000" cy="3429000"/>
          </a:xfrm>
          <a:prstGeom prst="rect">
            <a:avLst/>
          </a:prstGeom>
        </p:spPr>
        <p:txBody>
          <a:bodyPr/>
          <a:lstStyle/>
          <a:p>
            <a:endParaRPr/>
          </a:p>
        </p:txBody>
      </p:sp>
      <p:sp>
        <p:nvSpPr>
          <p:cNvPr id="705" name="Shape 705"/>
          <p:cNvSpPr>
            <a:spLocks noGrp="1"/>
          </p:cNvSpPr>
          <p:nvPr>
            <p:ph type="body" sz="quarter" idx="1"/>
          </p:nvPr>
        </p:nvSpPr>
        <p:spPr>
          <a:prstGeom prst="rect">
            <a:avLst/>
          </a:prstGeom>
        </p:spPr>
        <p:txBody>
          <a:bodyPr/>
          <a:lstStyle/>
          <a:p>
            <a:r>
              <a:t>WV does not have a good system to check a location for threatened or endangered species.  The best thing is to call this number in Elkins, WV to find out.  You may have to send a map or GPS coordinates.  </a:t>
            </a:r>
          </a:p>
          <a:p>
            <a:endParaRPr/>
          </a:p>
          <a:p>
            <a:r>
              <a:t>I know this is a little difficult but it is worth the trouble if you are purchasing timber.  You need to know what you are purchasing or what you are cutting.  Don’t be afraid of the process, finding an issue after the fact is much more trouble.  </a:t>
            </a:r>
          </a:p>
        </p:txBody>
      </p:sp>
    </p:spTree>
    <p:extLst>
      <p:ext uri="{BB962C8B-B14F-4D97-AF65-F5344CB8AC3E}">
        <p14:creationId xmlns:p14="http://schemas.microsoft.com/office/powerpoint/2010/main" val="4677598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 name="Shape 712"/>
          <p:cNvSpPr>
            <a:spLocks noGrp="1" noRot="1" noChangeAspect="1"/>
          </p:cNvSpPr>
          <p:nvPr>
            <p:ph type="sldImg"/>
          </p:nvPr>
        </p:nvSpPr>
        <p:spPr>
          <a:xfrm>
            <a:off x="381000" y="685800"/>
            <a:ext cx="6096000" cy="3429000"/>
          </a:xfrm>
          <a:prstGeom prst="rect">
            <a:avLst/>
          </a:prstGeom>
        </p:spPr>
        <p:txBody>
          <a:bodyPr/>
          <a:lstStyle/>
          <a:p>
            <a:endParaRPr/>
          </a:p>
        </p:txBody>
      </p:sp>
      <p:sp>
        <p:nvSpPr>
          <p:cNvPr id="713" name="Shape 713"/>
          <p:cNvSpPr>
            <a:spLocks noGrp="1"/>
          </p:cNvSpPr>
          <p:nvPr>
            <p:ph type="body" sz="quarter" idx="1"/>
          </p:nvPr>
        </p:nvSpPr>
        <p:spPr>
          <a:prstGeom prst="rect">
            <a:avLst/>
          </a:prstGeom>
        </p:spPr>
        <p:txBody>
          <a:bodyPr/>
          <a:lstStyle/>
          <a:p>
            <a:r>
              <a:t>It is rare that you will ever see threatened or endangered species.  You need to be aware of any unique habitats.  If you walk into an area and you can say to yourself “Wow this is a really nice stream” or “This is a really different area”.   If you see something really different or unique, you should be thinking of threatened or endangered species.    </a:t>
            </a:r>
          </a:p>
        </p:txBody>
      </p:sp>
    </p:spTree>
    <p:extLst>
      <p:ext uri="{BB962C8B-B14F-4D97-AF65-F5344CB8AC3E}">
        <p14:creationId xmlns:p14="http://schemas.microsoft.com/office/powerpoint/2010/main" val="40393905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 name="Shape 500"/>
          <p:cNvSpPr>
            <a:spLocks noGrp="1" noRot="1" noChangeAspect="1"/>
          </p:cNvSpPr>
          <p:nvPr>
            <p:ph type="sldImg"/>
          </p:nvPr>
        </p:nvSpPr>
        <p:spPr>
          <a:xfrm>
            <a:off x="381000" y="685800"/>
            <a:ext cx="6096000" cy="3429000"/>
          </a:xfrm>
          <a:prstGeom prst="rect">
            <a:avLst/>
          </a:prstGeom>
        </p:spPr>
        <p:txBody>
          <a:bodyPr/>
          <a:lstStyle/>
          <a:p>
            <a:endParaRPr/>
          </a:p>
        </p:txBody>
      </p:sp>
      <p:sp>
        <p:nvSpPr>
          <p:cNvPr id="501" name="Shape 501"/>
          <p:cNvSpPr>
            <a:spLocks noGrp="1"/>
          </p:cNvSpPr>
          <p:nvPr>
            <p:ph type="body" sz="quarter" idx="1"/>
          </p:nvPr>
        </p:nvSpPr>
        <p:spPr>
          <a:prstGeom prst="rect">
            <a:avLst/>
          </a:prstGeom>
        </p:spPr>
        <p:txBody>
          <a:bodyPr/>
          <a:lstStyle/>
          <a:p>
            <a:pPr marL="228600" indent="-228600">
              <a:spcBef>
                <a:spcPts val="0"/>
              </a:spcBef>
              <a:defRPr sz="1000">
                <a:latin typeface="Calibri"/>
                <a:ea typeface="Calibri"/>
                <a:cs typeface="Calibri"/>
                <a:sym typeface="Calibri"/>
              </a:defRPr>
            </a:pPr>
            <a:r>
              <a:rPr lang="en-US"/>
              <a:t>Many of you are familiar with the devastating effects of invasive forest insects in WV’s forests.  There are also invasive plant species as well that are impacting WV’s forests.</a:t>
            </a:r>
          </a:p>
          <a:p>
            <a:pPr marL="228600" indent="-228600">
              <a:spcBef>
                <a:spcPts val="0"/>
              </a:spcBef>
              <a:defRPr sz="1000">
                <a:latin typeface="Calibri"/>
                <a:ea typeface="Calibri"/>
                <a:cs typeface="Calibri"/>
                <a:sym typeface="Calibri"/>
              </a:defRPr>
            </a:pPr>
            <a:endParaRPr lang="en-US"/>
          </a:p>
          <a:p>
            <a:pPr marL="228600" indent="-228600">
              <a:spcBef>
                <a:spcPts val="0"/>
              </a:spcBef>
              <a:defRPr sz="1000">
                <a:latin typeface="Calibri"/>
                <a:ea typeface="Calibri"/>
                <a:cs typeface="Calibri"/>
                <a:sym typeface="Calibri"/>
              </a:defRPr>
            </a:pPr>
            <a:endParaRPr lang="en-US"/>
          </a:p>
          <a:p>
            <a:pPr marL="228600" indent="-228600">
              <a:spcBef>
                <a:spcPts val="0"/>
              </a:spcBef>
              <a:defRPr sz="1000">
                <a:latin typeface="Calibri"/>
                <a:ea typeface="Calibri"/>
                <a:cs typeface="Calibri"/>
                <a:sym typeface="Calibri"/>
              </a:defRPr>
            </a:pPr>
            <a:r>
              <a:rPr lang="en-US"/>
              <a:t>While control of these species is possible and effective on a small scale, large scale control can prove more challenging.  It is best to use some basic measures to minimize the spread of these species.  Some of these measures include:</a:t>
            </a:r>
          </a:p>
          <a:p>
            <a:pPr marL="228600" indent="-228600">
              <a:spcBef>
                <a:spcPts val="0"/>
              </a:spcBef>
              <a:defRPr sz="1000">
                <a:latin typeface="Calibri"/>
                <a:ea typeface="Calibri"/>
                <a:cs typeface="Calibri"/>
                <a:sym typeface="Calibri"/>
              </a:defRPr>
            </a:pPr>
            <a:endParaRPr lang="en-US"/>
          </a:p>
          <a:p>
            <a:pPr marL="228600" indent="-228600">
              <a:spcBef>
                <a:spcPts val="0"/>
              </a:spcBef>
              <a:buSzPct val="100000"/>
              <a:buChar char="•"/>
              <a:defRPr sz="1000" b="1">
                <a:solidFill>
                  <a:srgbClr val="FF0000"/>
                </a:solidFill>
                <a:latin typeface="Calibri"/>
                <a:ea typeface="Calibri"/>
                <a:cs typeface="Calibri"/>
                <a:sym typeface="Calibri"/>
              </a:defRPr>
            </a:pPr>
            <a:r>
              <a:rPr lang="en-US"/>
              <a:t>Clean all equipment – skidders, dozers, trucks, tires when moving from one location to another - know where your equipment has been.</a:t>
            </a:r>
          </a:p>
          <a:p>
            <a:pPr marL="228600" indent="-228600">
              <a:spcBef>
                <a:spcPts val="0"/>
              </a:spcBef>
              <a:buSzPct val="100000"/>
              <a:buChar char="•"/>
              <a:defRPr sz="1000">
                <a:latin typeface="Calibri"/>
                <a:ea typeface="Calibri"/>
                <a:cs typeface="Calibri"/>
                <a:sym typeface="Calibri"/>
              </a:defRPr>
            </a:pPr>
            <a:r>
              <a:rPr lang="en-US"/>
              <a:t>Know your landscape – are there seed sources nearby? (some seed will disperse 200 m or thousands of meters, especially if dispersed by birds)</a:t>
            </a:r>
          </a:p>
          <a:p>
            <a:pPr marL="228600" indent="-228600">
              <a:spcBef>
                <a:spcPts val="0"/>
              </a:spcBef>
              <a:buSzPct val="100000"/>
              <a:buChar char="•"/>
              <a:defRPr sz="1000">
                <a:latin typeface="Calibri"/>
                <a:ea typeface="Calibri"/>
                <a:cs typeface="Calibri"/>
                <a:sym typeface="Calibri"/>
              </a:defRPr>
            </a:pPr>
            <a:r>
              <a:rPr lang="en-US"/>
              <a:t>Know how your native species are likely to respond to each management type (shelterwood harvest vs. </a:t>
            </a:r>
            <a:r>
              <a:rPr lang="en-US" err="1"/>
              <a:t>clearcut</a:t>
            </a:r>
            <a:r>
              <a:rPr lang="en-US"/>
              <a:t> vs. fire vs. selection cut etc.).  Do you have a healthy seed/sprout bank that is likely to recover quickly?  Or will the disturbance require outside seed, allowing time for invasives to colonize the area first?</a:t>
            </a:r>
          </a:p>
          <a:p>
            <a:pPr marL="228600" indent="-228600">
              <a:spcBef>
                <a:spcPts val="0"/>
              </a:spcBef>
              <a:buSzPct val="100000"/>
              <a:buChar char="•"/>
              <a:defRPr sz="1000">
                <a:latin typeface="Calibri"/>
                <a:ea typeface="Calibri"/>
                <a:cs typeface="Calibri"/>
                <a:sym typeface="Calibri"/>
              </a:defRPr>
            </a:pPr>
            <a:r>
              <a:rPr lang="en-US"/>
              <a:t>If deer are a known problem, fencing is advised to increase likelihood of native species regeneration.</a:t>
            </a:r>
          </a:p>
          <a:p>
            <a:pPr marL="228600" indent="-228600">
              <a:spcBef>
                <a:spcPts val="0"/>
              </a:spcBef>
              <a:buSzPct val="100000"/>
              <a:buChar char="•"/>
              <a:defRPr sz="1000">
                <a:latin typeface="Calibri"/>
                <a:ea typeface="Calibri"/>
                <a:cs typeface="Calibri"/>
                <a:sym typeface="Calibri"/>
              </a:defRPr>
            </a:pPr>
            <a:r>
              <a:rPr lang="en-US"/>
              <a:t>Include forested buffers around harvests; strategically locate harvests across your landscape.</a:t>
            </a:r>
          </a:p>
          <a:p>
            <a:pPr marL="228600" indent="-228600">
              <a:spcBef>
                <a:spcPts val="0"/>
              </a:spcBef>
              <a:buSzPct val="100000"/>
              <a:buChar char="•"/>
              <a:defRPr sz="1000">
                <a:latin typeface="Calibri"/>
                <a:ea typeface="Calibri"/>
                <a:cs typeface="Calibri"/>
                <a:sym typeface="Calibri"/>
              </a:defRPr>
            </a:pPr>
            <a:r>
              <a:rPr lang="en-US"/>
              <a:t>Timing – be willing to delay harvests until an invasion is under control.</a:t>
            </a:r>
          </a:p>
          <a:p>
            <a:r>
              <a:t>n impact on regeneration and forest health.  Both are important to sustainable forestry.  </a:t>
            </a:r>
          </a:p>
        </p:txBody>
      </p:sp>
    </p:spTree>
    <p:extLst>
      <p:ext uri="{BB962C8B-B14F-4D97-AF65-F5344CB8AC3E}">
        <p14:creationId xmlns:p14="http://schemas.microsoft.com/office/powerpoint/2010/main" val="35221861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000000"/>
                </a:solidFill>
                <a:effectLst/>
                <a:latin typeface="Poppins" panose="00000500000000000000" pitchFamily="2" charset="0"/>
              </a:rPr>
              <a:t>Of the approximately 2,500 species of plants known to occur in the wild in West Virginia, about 72 percent are native or occurred in West Virginia before the time of substantial European settlement. The other 28 percent, over 700 species, are not native to West Virginia, having been introduced from other states or countries. Non-native plants have been introduced for erosion control, horticulture, forage crops, medicinal use, and wildlife foods. They have also been introduced simply by accident. Most of these species never stray far from where they are introduced (gardens, urban areas, agricultural fields), yet some become very invasive and displace native plants in woodlands, wetlands, and other natural areas. These non-native invasive species are one of the greatest threats to the natural ecosystems of West Virginia.</a:t>
            </a:r>
            <a:endParaRPr lang="en-US"/>
          </a:p>
        </p:txBody>
      </p:sp>
    </p:spTree>
    <p:extLst>
      <p:ext uri="{BB962C8B-B14F-4D97-AF65-F5344CB8AC3E}">
        <p14:creationId xmlns:p14="http://schemas.microsoft.com/office/powerpoint/2010/main" val="26430942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 name="Shape 515"/>
          <p:cNvSpPr>
            <a:spLocks noGrp="1" noRot="1" noChangeAspect="1"/>
          </p:cNvSpPr>
          <p:nvPr>
            <p:ph type="sldImg"/>
          </p:nvPr>
        </p:nvSpPr>
        <p:spPr>
          <a:xfrm>
            <a:off x="381000" y="685800"/>
            <a:ext cx="6096000" cy="3429000"/>
          </a:xfrm>
          <a:prstGeom prst="rect">
            <a:avLst/>
          </a:prstGeom>
        </p:spPr>
        <p:txBody>
          <a:bodyPr/>
          <a:lstStyle/>
          <a:p>
            <a:endParaRPr/>
          </a:p>
        </p:txBody>
      </p:sp>
      <p:sp>
        <p:nvSpPr>
          <p:cNvPr id="516" name="Shape 516"/>
          <p:cNvSpPr>
            <a:spLocks noGrp="1"/>
          </p:cNvSpPr>
          <p:nvPr>
            <p:ph type="body" sz="quarter" idx="1"/>
          </p:nvPr>
        </p:nvSpPr>
        <p:spPr>
          <a:prstGeom prst="rect">
            <a:avLst/>
          </a:prstGeom>
        </p:spPr>
        <p:txBody>
          <a:bodyPr/>
          <a:lstStyle/>
          <a:p>
            <a:pPr marL="228600" indent="-228600"/>
            <a:r>
              <a:t>Once established, invasive exotic species are difficult to eliminate. By following these </a:t>
            </a:r>
            <a:r>
              <a:rPr err="1"/>
              <a:t>BMPs</a:t>
            </a:r>
            <a:r>
              <a:t> the damage of invasive species can be minimized:</a:t>
            </a:r>
          </a:p>
          <a:p>
            <a:pPr marL="228600" indent="-228600">
              <a:buSzPct val="100000"/>
              <a:buAutoNum type="arabicPeriod"/>
            </a:pPr>
            <a:r>
              <a:t>Learn to identify invasive plants – there are handouts here today and also many available on-line</a:t>
            </a:r>
          </a:p>
          <a:p>
            <a:pPr marL="228600" indent="-228600">
              <a:buSzPct val="100000"/>
              <a:buAutoNum type="arabicPeriod"/>
            </a:pPr>
            <a:r>
              <a:t>Know if there are nearby seed sources – seed can be dispersed a long way, especially by birds</a:t>
            </a:r>
          </a:p>
          <a:p>
            <a:pPr marL="228600" indent="-228600">
              <a:buSzPct val="100000"/>
              <a:buAutoNum type="arabicPeriod"/>
              <a:defRPr b="1">
                <a:solidFill>
                  <a:srgbClr val="FF0000"/>
                </a:solidFill>
              </a:defRPr>
            </a:pPr>
            <a:r>
              <a:t>Clean all equipment – washing seed and dirt when moving equipment from one location to another can prevent the introduction of invasives into </a:t>
            </a:r>
            <a:r>
              <a:rPr err="1"/>
              <a:t>uninfested</a:t>
            </a:r>
            <a:r>
              <a:t> areas; also clean boots, trucks and tires.</a:t>
            </a:r>
          </a:p>
          <a:p>
            <a:pPr marL="228600" indent="-228600">
              <a:buSzPct val="100000"/>
              <a:buAutoNum type="arabicPeriod"/>
            </a:pPr>
            <a:r>
              <a:t>Minimize soil disturbance – invasives often prefer disturbed ground – don’t disturb soil unless it is necessary</a:t>
            </a:r>
          </a:p>
          <a:p>
            <a:pPr marL="228600" indent="-228600">
              <a:buSzPct val="100000"/>
              <a:buAutoNum type="arabicPeriod"/>
            </a:pPr>
            <a:r>
              <a:t>Maintain forest buffers of competitive desirable species – these areas along roadsides and disturbed areas can prevent or slow the establishment of invasives</a:t>
            </a:r>
          </a:p>
          <a:p>
            <a:pPr marL="228600" indent="-228600">
              <a:buSzPct val="100000"/>
              <a:buAutoNum type="arabicPeriod"/>
            </a:pPr>
            <a:r>
              <a:t>Time harvests to minimize spread – possibly delay harvests until the invasion is under control</a:t>
            </a:r>
            <a:endParaRPr lang="en-US"/>
          </a:p>
          <a:p>
            <a:pPr marL="228600" indent="-228600">
              <a:buSzPct val="100000"/>
              <a:buAutoNum type="arabicPeriod"/>
            </a:pPr>
            <a:endParaRPr lang="en-US"/>
          </a:p>
          <a:p>
            <a:pPr marL="228600" indent="-228600">
              <a:buSzPct val="100000"/>
              <a:buAutoNum type="arabicPeriod"/>
            </a:pPr>
            <a:endParaRPr lang="en-US"/>
          </a:p>
          <a:p>
            <a:pPr marL="228600" indent="-228600">
              <a:buSzPct val="100000"/>
              <a:buAutoNum type="arabicPeriod"/>
            </a:pPr>
            <a:endParaRPr/>
          </a:p>
        </p:txBody>
      </p:sp>
    </p:spTree>
    <p:extLst>
      <p:ext uri="{BB962C8B-B14F-4D97-AF65-F5344CB8AC3E}">
        <p14:creationId xmlns:p14="http://schemas.microsoft.com/office/powerpoint/2010/main" val="35616950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400"/>
              </a:spcBef>
              <a:spcAft>
                <a:spcPts val="0"/>
              </a:spcAft>
              <a:buClrTx/>
              <a:buSzTx/>
              <a:buFontTx/>
              <a:buNone/>
              <a:tabLst/>
              <a:defRPr/>
            </a:pPr>
            <a:r>
              <a:rPr lang="en-US"/>
              <a:t>There are many exotic plants that have invaded WV’s forests.  The three highlighted today - Japanese </a:t>
            </a:r>
            <a:r>
              <a:rPr lang="en-US" err="1"/>
              <a:t>Stiltgrass</a:t>
            </a:r>
            <a:r>
              <a:rPr lang="en-US"/>
              <a:t>, Garlic Mustard and Tree of Heaven – are ones that have been identified to pose the most immediate threat.  All three of these are damaging because of their ability to rapidly grow and spread throughout the understory and prevent the growth and establishment of regeneration of native tree species (I.e., oak, maples, cherry, walnut, poplar).</a:t>
            </a:r>
          </a:p>
          <a:p>
            <a:endParaRPr lang="en-US"/>
          </a:p>
        </p:txBody>
      </p:sp>
    </p:spTree>
    <p:extLst>
      <p:ext uri="{BB962C8B-B14F-4D97-AF65-F5344CB8AC3E}">
        <p14:creationId xmlns:p14="http://schemas.microsoft.com/office/powerpoint/2010/main" val="41892754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899259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4463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957306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 name="Shape 582"/>
          <p:cNvSpPr>
            <a:spLocks noGrp="1" noRot="1" noChangeAspect="1"/>
          </p:cNvSpPr>
          <p:nvPr>
            <p:ph type="sldImg"/>
          </p:nvPr>
        </p:nvSpPr>
        <p:spPr>
          <a:xfrm>
            <a:off x="381000" y="685800"/>
            <a:ext cx="6096000" cy="3429000"/>
          </a:xfrm>
          <a:prstGeom prst="rect">
            <a:avLst/>
          </a:prstGeom>
        </p:spPr>
        <p:txBody>
          <a:bodyPr/>
          <a:lstStyle/>
          <a:p>
            <a:endParaRPr/>
          </a:p>
        </p:txBody>
      </p:sp>
      <p:sp>
        <p:nvSpPr>
          <p:cNvPr id="583" name="Shape 583"/>
          <p:cNvSpPr>
            <a:spLocks noGrp="1"/>
          </p:cNvSpPr>
          <p:nvPr>
            <p:ph type="body" sz="quarter" idx="1"/>
          </p:nvPr>
        </p:nvSpPr>
        <p:spPr>
          <a:prstGeom prst="rect">
            <a:avLst/>
          </a:prstGeom>
        </p:spPr>
        <p:txBody>
          <a:bodyPr/>
          <a:lstStyle/>
          <a:p>
            <a:r>
              <a:t>Where to go for help.</a:t>
            </a:r>
          </a:p>
        </p:txBody>
      </p:sp>
    </p:spTree>
    <p:extLst>
      <p:ext uri="{BB962C8B-B14F-4D97-AF65-F5344CB8AC3E}">
        <p14:creationId xmlns:p14="http://schemas.microsoft.com/office/powerpoint/2010/main" val="40872214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962701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793959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Shape 256"/>
          <p:cNvSpPr>
            <a:spLocks noGrp="1" noRot="1" noChangeAspect="1"/>
          </p:cNvSpPr>
          <p:nvPr>
            <p:ph type="sldImg"/>
          </p:nvPr>
        </p:nvSpPr>
        <p:spPr>
          <a:xfrm>
            <a:off x="381000" y="685800"/>
            <a:ext cx="6096000" cy="3429000"/>
          </a:xfrm>
          <a:prstGeom prst="rect">
            <a:avLst/>
          </a:prstGeom>
        </p:spPr>
        <p:txBody>
          <a:bodyPr/>
          <a:lstStyle/>
          <a:p>
            <a:endParaRPr/>
          </a:p>
        </p:txBody>
      </p:sp>
      <p:sp>
        <p:nvSpPr>
          <p:cNvPr id="257" name="Shape 257"/>
          <p:cNvSpPr>
            <a:spLocks noGrp="1"/>
          </p:cNvSpPr>
          <p:nvPr>
            <p:ph type="body" sz="quarter" idx="1"/>
          </p:nvPr>
        </p:nvSpPr>
        <p:spPr>
          <a:prstGeom prst="rect">
            <a:avLst/>
          </a:prstGeom>
        </p:spPr>
        <p:txBody>
          <a:bodyPr/>
          <a:lstStyle/>
          <a:p>
            <a:r>
              <a:t>On more serious note. </a:t>
            </a:r>
          </a:p>
          <a:p>
            <a:r>
              <a:t>First Aid kits are very important to have on your job.  Be sure everyone knows where it is and that it is fully stocked.</a:t>
            </a:r>
          </a:p>
          <a:p>
            <a:r>
              <a:t>Safety talks are required and should be documented.  A quick safety talk could be done informally each day.  Remind everyone of the current conditions, hot, icy, cold, dead trees. </a:t>
            </a:r>
          </a:p>
          <a:p>
            <a:r>
              <a:t>This web site is a great source of safety information for your organization. </a:t>
            </a:r>
          </a:p>
        </p:txBody>
      </p:sp>
    </p:spTree>
    <p:extLst>
      <p:ext uri="{BB962C8B-B14F-4D97-AF65-F5344CB8AC3E}">
        <p14:creationId xmlns:p14="http://schemas.microsoft.com/office/powerpoint/2010/main" val="11590377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375189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837290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Shape 289"/>
          <p:cNvSpPr>
            <a:spLocks noGrp="1" noRot="1" noChangeAspect="1"/>
          </p:cNvSpPr>
          <p:nvPr>
            <p:ph type="sldImg"/>
          </p:nvPr>
        </p:nvSpPr>
        <p:spPr>
          <a:xfrm>
            <a:off x="381000" y="685800"/>
            <a:ext cx="6096000" cy="3429000"/>
          </a:xfrm>
          <a:prstGeom prst="rect">
            <a:avLst/>
          </a:prstGeom>
        </p:spPr>
        <p:txBody>
          <a:bodyPr/>
          <a:lstStyle/>
          <a:p>
            <a:endParaRPr/>
          </a:p>
        </p:txBody>
      </p:sp>
      <p:sp>
        <p:nvSpPr>
          <p:cNvPr id="290" name="Shape 290"/>
          <p:cNvSpPr>
            <a:spLocks noGrp="1"/>
          </p:cNvSpPr>
          <p:nvPr>
            <p:ph type="body" sz="quarter" idx="1"/>
          </p:nvPr>
        </p:nvSpPr>
        <p:spPr>
          <a:prstGeom prst="rect">
            <a:avLst/>
          </a:prstGeom>
        </p:spPr>
        <p:txBody>
          <a:bodyPr/>
          <a:lstStyle/>
          <a:p>
            <a:r>
              <a:t>This is a good motto to consider.</a:t>
            </a:r>
          </a:p>
          <a:p>
            <a:endParaRPr/>
          </a:p>
          <a:p>
            <a:r>
              <a:t>Pre-planning is critical in aspects of your business.  Your harvest plan details specifics related to each harvest that you can share with employees, foresters and others.  </a:t>
            </a:r>
          </a:p>
          <a:p>
            <a:endParaRPr/>
          </a:p>
          <a:p>
            <a:r>
              <a:t>The harvest plan also serves as a document that others can use to reference information about the harvest in your absence.  	</a:t>
            </a:r>
          </a:p>
        </p:txBody>
      </p:sp>
    </p:spTree>
    <p:extLst>
      <p:ext uri="{BB962C8B-B14F-4D97-AF65-F5344CB8AC3E}">
        <p14:creationId xmlns:p14="http://schemas.microsoft.com/office/powerpoint/2010/main" val="26952846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Shape 284"/>
          <p:cNvSpPr>
            <a:spLocks noGrp="1" noRot="1" noChangeAspect="1"/>
          </p:cNvSpPr>
          <p:nvPr>
            <p:ph type="sldImg"/>
          </p:nvPr>
        </p:nvSpPr>
        <p:spPr>
          <a:xfrm>
            <a:off x="381000" y="685800"/>
            <a:ext cx="6096000" cy="3429000"/>
          </a:xfrm>
          <a:prstGeom prst="rect">
            <a:avLst/>
          </a:prstGeom>
        </p:spPr>
        <p:txBody>
          <a:bodyPr/>
          <a:lstStyle/>
          <a:p>
            <a:endParaRPr/>
          </a:p>
        </p:txBody>
      </p:sp>
      <p:sp>
        <p:nvSpPr>
          <p:cNvPr id="285" name="Shape 285"/>
          <p:cNvSpPr>
            <a:spLocks noGrp="1"/>
          </p:cNvSpPr>
          <p:nvPr>
            <p:ph type="body" sz="quarter" idx="1"/>
          </p:nvPr>
        </p:nvSpPr>
        <p:spPr>
          <a:prstGeom prst="rect">
            <a:avLst/>
          </a:prstGeom>
        </p:spPr>
        <p:txBody>
          <a:bodyPr/>
          <a:lstStyle/>
          <a:p>
            <a:pPr>
              <a:defRPr b="1">
                <a:solidFill>
                  <a:srgbClr val="FF0000"/>
                </a:solidFill>
              </a:defRPr>
            </a:pPr>
            <a:r>
              <a:t>A harvest plan completed at the beginning the job increases the overall success of the harvest operation.  This was introduced in the last training , and we hope you will continue to use this tool to help you be successful.</a:t>
            </a:r>
          </a:p>
          <a:p>
            <a:pPr>
              <a:defRPr b="1">
                <a:solidFill>
                  <a:srgbClr val="FF0000"/>
                </a:solidFill>
              </a:defRPr>
            </a:pPr>
            <a:endParaRPr/>
          </a:p>
          <a:p>
            <a:r>
              <a:t>A harvest plan is a tool that can be used to assist in job planning and also to document important information related to the harvest.</a:t>
            </a:r>
          </a:p>
          <a:p>
            <a:endParaRPr/>
          </a:p>
          <a:p>
            <a:pPr>
              <a:defRPr b="1" u="sng"/>
            </a:pPr>
            <a:r>
              <a:t>Pre-planning</a:t>
            </a:r>
            <a:r>
              <a:rPr b="0" u="none"/>
              <a:t> is key to the success of every job. </a:t>
            </a:r>
          </a:p>
        </p:txBody>
      </p:sp>
    </p:spTree>
    <p:extLst>
      <p:ext uri="{BB962C8B-B14F-4D97-AF65-F5344CB8AC3E}">
        <p14:creationId xmlns:p14="http://schemas.microsoft.com/office/powerpoint/2010/main" val="28772178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5" name="Shape 725"/>
          <p:cNvSpPr>
            <a:spLocks noGrp="1" noRot="1" noChangeAspect="1"/>
          </p:cNvSpPr>
          <p:nvPr>
            <p:ph type="sldImg"/>
          </p:nvPr>
        </p:nvSpPr>
        <p:spPr>
          <a:xfrm>
            <a:off x="381000" y="685800"/>
            <a:ext cx="6096000" cy="3429000"/>
          </a:xfrm>
          <a:prstGeom prst="rect">
            <a:avLst/>
          </a:prstGeom>
        </p:spPr>
        <p:txBody>
          <a:bodyPr/>
          <a:lstStyle/>
          <a:p>
            <a:endParaRPr/>
          </a:p>
        </p:txBody>
      </p:sp>
      <p:sp>
        <p:nvSpPr>
          <p:cNvPr id="726" name="Shape 726"/>
          <p:cNvSpPr>
            <a:spLocks noGrp="1"/>
          </p:cNvSpPr>
          <p:nvPr>
            <p:ph type="body" sz="quarter" idx="1"/>
          </p:nvPr>
        </p:nvSpPr>
        <p:spPr>
          <a:prstGeom prst="rect">
            <a:avLst/>
          </a:prstGeom>
        </p:spPr>
        <p:txBody>
          <a:bodyPr/>
          <a:lstStyle/>
          <a:p>
            <a:r>
              <a:t>Call Miss Utility before beginning work.  If they do not mark a line that turns out to be there, liability issue for you is minimized. </a:t>
            </a:r>
          </a:p>
        </p:txBody>
      </p:sp>
    </p:spTree>
    <p:extLst>
      <p:ext uri="{BB962C8B-B14F-4D97-AF65-F5344CB8AC3E}">
        <p14:creationId xmlns:p14="http://schemas.microsoft.com/office/powerpoint/2010/main" val="12363088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8" name="Shape 738"/>
          <p:cNvSpPr>
            <a:spLocks noGrp="1" noRot="1" noChangeAspect="1"/>
          </p:cNvSpPr>
          <p:nvPr>
            <p:ph type="sldImg"/>
          </p:nvPr>
        </p:nvSpPr>
        <p:spPr>
          <a:xfrm>
            <a:off x="381000" y="685800"/>
            <a:ext cx="6096000" cy="3429000"/>
          </a:xfrm>
          <a:prstGeom prst="rect">
            <a:avLst/>
          </a:prstGeom>
        </p:spPr>
        <p:txBody>
          <a:bodyPr/>
          <a:lstStyle/>
          <a:p>
            <a:endParaRPr/>
          </a:p>
        </p:txBody>
      </p:sp>
      <p:sp>
        <p:nvSpPr>
          <p:cNvPr id="739" name="Shape 739"/>
          <p:cNvSpPr>
            <a:spLocks noGrp="1"/>
          </p:cNvSpPr>
          <p:nvPr>
            <p:ph type="body" sz="quarter" idx="1"/>
          </p:nvPr>
        </p:nvSpPr>
        <p:spPr>
          <a:prstGeom prst="rect">
            <a:avLst/>
          </a:prstGeom>
        </p:spPr>
        <p:txBody>
          <a:bodyPr/>
          <a:lstStyle/>
          <a:p>
            <a:r>
              <a:t>Items for possible discussion:</a:t>
            </a:r>
          </a:p>
          <a:p>
            <a:r>
              <a:t>	Stump diameters (ex. Yellow-poplar to 14”;  others to 18”)</a:t>
            </a:r>
          </a:p>
          <a:p>
            <a:r>
              <a:t>	Top end diameters (ex.        )</a:t>
            </a:r>
          </a:p>
          <a:p>
            <a:r>
              <a:t>	Clear face requirements (ex.               )</a:t>
            </a:r>
          </a:p>
          <a:p>
            <a:r>
              <a:t>	Minimum and maximum lengths (ex. Hard maple veneer to 20’;</a:t>
            </a:r>
          </a:p>
          <a:p>
            <a:r>
              <a:t>		others cut to 10’) </a:t>
            </a:r>
          </a:p>
        </p:txBody>
      </p:sp>
    </p:spTree>
    <p:extLst>
      <p:ext uri="{BB962C8B-B14F-4D97-AF65-F5344CB8AC3E}">
        <p14:creationId xmlns:p14="http://schemas.microsoft.com/office/powerpoint/2010/main" val="22162371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Shape 238"/>
          <p:cNvSpPr>
            <a:spLocks noGrp="1" noRot="1" noChangeAspect="1"/>
          </p:cNvSpPr>
          <p:nvPr>
            <p:ph type="sldImg"/>
          </p:nvPr>
        </p:nvSpPr>
        <p:spPr>
          <a:xfrm>
            <a:off x="381000" y="685800"/>
            <a:ext cx="6096000" cy="3429000"/>
          </a:xfrm>
          <a:prstGeom prst="rect">
            <a:avLst/>
          </a:prstGeom>
        </p:spPr>
        <p:txBody>
          <a:bodyPr/>
          <a:lstStyle/>
          <a:p>
            <a:endParaRPr/>
          </a:p>
        </p:txBody>
      </p:sp>
      <p:sp>
        <p:nvSpPr>
          <p:cNvPr id="239" name="Shape 239"/>
          <p:cNvSpPr>
            <a:spLocks noGrp="1"/>
          </p:cNvSpPr>
          <p:nvPr>
            <p:ph type="body" sz="quarter" idx="1"/>
          </p:nvPr>
        </p:nvSpPr>
        <p:spPr>
          <a:prstGeom prst="rect">
            <a:avLst/>
          </a:prstGeom>
        </p:spPr>
        <p:txBody>
          <a:bodyPr/>
          <a:lstStyle>
            <a:lvl1pPr>
              <a:defRPr b="1">
                <a:solidFill>
                  <a:srgbClr val="FF0000"/>
                </a:solidFill>
              </a:defRPr>
            </a:lvl1pPr>
          </a:lstStyle>
          <a:p>
            <a:endParaRPr/>
          </a:p>
        </p:txBody>
      </p:sp>
    </p:spTree>
    <p:extLst>
      <p:ext uri="{BB962C8B-B14F-4D97-AF65-F5344CB8AC3E}">
        <p14:creationId xmlns:p14="http://schemas.microsoft.com/office/powerpoint/2010/main" val="39602498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 name="Shape 744"/>
          <p:cNvSpPr>
            <a:spLocks noGrp="1" noRot="1" noChangeAspect="1"/>
          </p:cNvSpPr>
          <p:nvPr>
            <p:ph type="sldImg"/>
          </p:nvPr>
        </p:nvSpPr>
        <p:spPr>
          <a:xfrm>
            <a:off x="381000" y="685800"/>
            <a:ext cx="6096000" cy="3429000"/>
          </a:xfrm>
          <a:prstGeom prst="rect">
            <a:avLst/>
          </a:prstGeom>
        </p:spPr>
        <p:txBody>
          <a:bodyPr/>
          <a:lstStyle/>
          <a:p>
            <a:endParaRPr/>
          </a:p>
        </p:txBody>
      </p:sp>
      <p:sp>
        <p:nvSpPr>
          <p:cNvPr id="745" name="Shape 745"/>
          <p:cNvSpPr>
            <a:spLocks noGrp="1"/>
          </p:cNvSpPr>
          <p:nvPr>
            <p:ph type="body" sz="quarter" idx="1"/>
          </p:nvPr>
        </p:nvSpPr>
        <p:spPr>
          <a:prstGeom prst="rect">
            <a:avLst/>
          </a:prstGeom>
        </p:spPr>
        <p:txBody>
          <a:bodyPr/>
          <a:lstStyle/>
          <a:p>
            <a:r>
              <a:t>Also discuss safe stopping distance at haul road entrance;  if you have an entrance permit, follow the instructions on it.  In Virginia, flagmen may be required.</a:t>
            </a:r>
          </a:p>
        </p:txBody>
      </p:sp>
    </p:spTree>
    <p:extLst>
      <p:ext uri="{BB962C8B-B14F-4D97-AF65-F5344CB8AC3E}">
        <p14:creationId xmlns:p14="http://schemas.microsoft.com/office/powerpoint/2010/main" val="4852759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 name="Shape 752"/>
          <p:cNvSpPr>
            <a:spLocks noGrp="1" noRot="1" noChangeAspect="1"/>
          </p:cNvSpPr>
          <p:nvPr>
            <p:ph type="sldImg"/>
          </p:nvPr>
        </p:nvSpPr>
        <p:spPr>
          <a:xfrm>
            <a:off x="381000" y="685800"/>
            <a:ext cx="6096000" cy="3429000"/>
          </a:xfrm>
          <a:prstGeom prst="rect">
            <a:avLst/>
          </a:prstGeom>
        </p:spPr>
        <p:txBody>
          <a:bodyPr/>
          <a:lstStyle/>
          <a:p>
            <a:endParaRPr/>
          </a:p>
        </p:txBody>
      </p:sp>
      <p:sp>
        <p:nvSpPr>
          <p:cNvPr id="753" name="Shape 753"/>
          <p:cNvSpPr>
            <a:spLocks noGrp="1"/>
          </p:cNvSpPr>
          <p:nvPr>
            <p:ph type="body" sz="quarter" idx="1"/>
          </p:nvPr>
        </p:nvSpPr>
        <p:spPr>
          <a:prstGeom prst="rect">
            <a:avLst/>
          </a:prstGeom>
        </p:spPr>
        <p:txBody>
          <a:bodyPr/>
          <a:lstStyle/>
          <a:p>
            <a:r>
              <a:t>An inspection of the log truck should be done prior to start up.</a:t>
            </a:r>
          </a:p>
          <a:p>
            <a:r>
              <a:t>Mention binder spacing, load height, weights, lengths, bark and limbs hanging off truck  </a:t>
            </a:r>
            <a:r>
              <a:rPr b="1">
                <a:solidFill>
                  <a:srgbClr val="FF0000"/>
                </a:solidFill>
              </a:rPr>
              <a:t>Binders should be tight and properly spaced.  </a:t>
            </a:r>
            <a:r>
              <a:t>Federal law requires 2 ties per bunk of logs;  ties should be spaced to provide effective securement (no specific spacing length required).</a:t>
            </a:r>
          </a:p>
          <a:p>
            <a:pPr>
              <a:defRPr b="1">
                <a:solidFill>
                  <a:srgbClr val="FF0000"/>
                </a:solidFill>
              </a:defRPr>
            </a:pPr>
            <a:endParaRPr/>
          </a:p>
          <a:p>
            <a:pPr>
              <a:defRPr b="1">
                <a:solidFill>
                  <a:srgbClr val="FF0000"/>
                </a:solidFill>
              </a:defRPr>
            </a:pPr>
            <a:r>
              <a:t>The load should be balanced and stable and NO logs should be loaded above the standards.</a:t>
            </a:r>
          </a:p>
          <a:p>
            <a:pPr>
              <a:defRPr b="1">
                <a:solidFill>
                  <a:srgbClr val="FF0000"/>
                </a:solidFill>
              </a:defRPr>
            </a:pPr>
            <a:endParaRPr/>
          </a:p>
          <a:p>
            <a:r>
              <a:t>A safe looking truck, usually is.  A safe, clean and tidy appearance is a cheap advertisement of the ENTIRE forest industry.</a:t>
            </a:r>
          </a:p>
          <a:p>
            <a:endParaRPr/>
          </a:p>
          <a:p>
            <a:r>
              <a:t>Cleaning off truck after unloading!  Significant liability issues regarding debris flying off of a truck and contributing to accident.</a:t>
            </a:r>
          </a:p>
          <a:p>
            <a:endParaRPr/>
          </a:p>
          <a:p>
            <a:r>
              <a:t>Mention truck safety days:  All participating trucks will receive a voluntary Class 1 inspection on their truck and/or trailer.  If successful, Commercial Vehicle Safety Alliance (CVSA) sticker will be awarded.  This sticker exempts the driver from regular roadside safety inspection for three months (end of December).  Food and safety items are presented to all participants at no charge.  A mechanic is on-site to perform any needed repairs – driver is only charged for the cost of the parts.  Any questions, contact the WVFA Office. </a:t>
            </a:r>
          </a:p>
          <a:p>
            <a:pPr>
              <a:defRPr b="1">
                <a:solidFill>
                  <a:srgbClr val="FF0000"/>
                </a:solidFill>
              </a:defRPr>
            </a:pPr>
            <a:endParaRPr/>
          </a:p>
        </p:txBody>
      </p:sp>
    </p:spTree>
    <p:extLst>
      <p:ext uri="{BB962C8B-B14F-4D97-AF65-F5344CB8AC3E}">
        <p14:creationId xmlns:p14="http://schemas.microsoft.com/office/powerpoint/2010/main" val="8612968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 name="Shape 668"/>
          <p:cNvSpPr>
            <a:spLocks noGrp="1" noRot="1" noChangeAspect="1"/>
          </p:cNvSpPr>
          <p:nvPr>
            <p:ph type="sldImg"/>
          </p:nvPr>
        </p:nvSpPr>
        <p:spPr>
          <a:xfrm>
            <a:off x="381000" y="685800"/>
            <a:ext cx="6096000" cy="3429000"/>
          </a:xfrm>
          <a:prstGeom prst="rect">
            <a:avLst/>
          </a:prstGeom>
        </p:spPr>
        <p:txBody>
          <a:bodyPr/>
          <a:lstStyle/>
          <a:p>
            <a:endParaRPr/>
          </a:p>
        </p:txBody>
      </p:sp>
      <p:sp>
        <p:nvSpPr>
          <p:cNvPr id="669" name="Shape 669"/>
          <p:cNvSpPr>
            <a:spLocks noGrp="1"/>
          </p:cNvSpPr>
          <p:nvPr>
            <p:ph type="body" sz="quarter" idx="1"/>
          </p:nvPr>
        </p:nvSpPr>
        <p:spPr>
          <a:prstGeom prst="rect">
            <a:avLst/>
          </a:prstGeom>
        </p:spPr>
        <p:txBody>
          <a:bodyPr/>
          <a:lstStyle/>
          <a:p>
            <a:r>
              <a:t>This is correct.  The Law indicates any spill should be reported.  The old 25 gallons was a judgment call someone made in the past.  </a:t>
            </a:r>
          </a:p>
        </p:txBody>
      </p:sp>
    </p:spTree>
    <p:extLst>
      <p:ext uri="{BB962C8B-B14F-4D97-AF65-F5344CB8AC3E}">
        <p14:creationId xmlns:p14="http://schemas.microsoft.com/office/powerpoint/2010/main" val="26992177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 name="Shape 663"/>
          <p:cNvSpPr>
            <a:spLocks noGrp="1" noRot="1" noChangeAspect="1"/>
          </p:cNvSpPr>
          <p:nvPr>
            <p:ph type="sldImg"/>
          </p:nvPr>
        </p:nvSpPr>
        <p:spPr>
          <a:xfrm>
            <a:off x="381000" y="685800"/>
            <a:ext cx="6096000" cy="3429000"/>
          </a:xfrm>
          <a:prstGeom prst="rect">
            <a:avLst/>
          </a:prstGeom>
        </p:spPr>
        <p:txBody>
          <a:bodyPr/>
          <a:lstStyle/>
          <a:p>
            <a:endParaRPr/>
          </a:p>
        </p:txBody>
      </p:sp>
      <p:sp>
        <p:nvSpPr>
          <p:cNvPr id="664" name="Shape 664"/>
          <p:cNvSpPr>
            <a:spLocks noGrp="1"/>
          </p:cNvSpPr>
          <p:nvPr>
            <p:ph type="body" sz="quarter" idx="1"/>
          </p:nvPr>
        </p:nvSpPr>
        <p:spPr>
          <a:prstGeom prst="rect">
            <a:avLst/>
          </a:prstGeom>
        </p:spPr>
        <p:txBody>
          <a:bodyPr/>
          <a:lstStyle/>
          <a:p>
            <a:r>
              <a:t>How many people have a Spill Kit on their job?</a:t>
            </a:r>
          </a:p>
          <a:p>
            <a:endParaRPr/>
          </a:p>
          <a:p>
            <a:r>
              <a:t>Spill kits are relatively inexpensive, are required by certification standards and very helpful after a spill.  </a:t>
            </a:r>
          </a:p>
          <a:p>
            <a:endParaRPr/>
          </a:p>
          <a:p>
            <a:r>
              <a:t>http://www.newpig.com/pig/US/spill-kits-1673</a:t>
            </a:r>
          </a:p>
          <a:p>
            <a:r>
              <a:t>http://www.grainger.com/</a:t>
            </a:r>
            <a:r>
              <a:rPr lang="en-US"/>
              <a:t>  about $43</a:t>
            </a:r>
            <a:endParaRPr/>
          </a:p>
        </p:txBody>
      </p:sp>
    </p:spTree>
    <p:extLst>
      <p:ext uri="{BB962C8B-B14F-4D97-AF65-F5344CB8AC3E}">
        <p14:creationId xmlns:p14="http://schemas.microsoft.com/office/powerpoint/2010/main" val="41704889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 name="Shape 619"/>
          <p:cNvSpPr>
            <a:spLocks noGrp="1" noRot="1" noChangeAspect="1"/>
          </p:cNvSpPr>
          <p:nvPr>
            <p:ph type="sldImg"/>
          </p:nvPr>
        </p:nvSpPr>
        <p:spPr>
          <a:xfrm>
            <a:off x="381000" y="685800"/>
            <a:ext cx="6096000" cy="3429000"/>
          </a:xfrm>
          <a:prstGeom prst="rect">
            <a:avLst/>
          </a:prstGeom>
        </p:spPr>
        <p:txBody>
          <a:bodyPr/>
          <a:lstStyle/>
          <a:p>
            <a:endParaRPr/>
          </a:p>
        </p:txBody>
      </p:sp>
      <p:sp>
        <p:nvSpPr>
          <p:cNvPr id="620" name="Shape 620"/>
          <p:cNvSpPr>
            <a:spLocks noGrp="1"/>
          </p:cNvSpPr>
          <p:nvPr>
            <p:ph type="body" sz="quarter" idx="1"/>
          </p:nvPr>
        </p:nvSpPr>
        <p:spPr>
          <a:prstGeom prst="rect">
            <a:avLst/>
          </a:prstGeom>
        </p:spPr>
        <p:txBody>
          <a:bodyPr/>
          <a:lstStyle/>
          <a:p>
            <a:pPr>
              <a:defRPr b="1">
                <a:solidFill>
                  <a:srgbClr val="FF0000"/>
                </a:solidFill>
              </a:defRPr>
            </a:pPr>
            <a:r>
              <a:t>Attendees need to know this definition for forestry aesthetics.</a:t>
            </a:r>
          </a:p>
          <a:p>
            <a:endParaRPr b="1">
              <a:solidFill>
                <a:srgbClr val="FF0000"/>
              </a:solidFill>
            </a:endParaRPr>
          </a:p>
          <a:p>
            <a:r>
              <a:t>Very important in visually sensitive areas</a:t>
            </a:r>
          </a:p>
        </p:txBody>
      </p:sp>
    </p:spTree>
    <p:extLst>
      <p:ext uri="{BB962C8B-B14F-4D97-AF65-F5344CB8AC3E}">
        <p14:creationId xmlns:p14="http://schemas.microsoft.com/office/powerpoint/2010/main" val="27878275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 name="Shape 624"/>
          <p:cNvSpPr>
            <a:spLocks noGrp="1" noRot="1" noChangeAspect="1"/>
          </p:cNvSpPr>
          <p:nvPr>
            <p:ph type="sldImg"/>
          </p:nvPr>
        </p:nvSpPr>
        <p:spPr>
          <a:xfrm>
            <a:off x="381000" y="685800"/>
            <a:ext cx="6096000" cy="3429000"/>
          </a:xfrm>
          <a:prstGeom prst="rect">
            <a:avLst/>
          </a:prstGeom>
        </p:spPr>
        <p:txBody>
          <a:bodyPr/>
          <a:lstStyle/>
          <a:p>
            <a:endParaRPr/>
          </a:p>
        </p:txBody>
      </p:sp>
      <p:sp>
        <p:nvSpPr>
          <p:cNvPr id="625" name="Shape 625"/>
          <p:cNvSpPr>
            <a:spLocks noGrp="1"/>
          </p:cNvSpPr>
          <p:nvPr>
            <p:ph type="body" sz="quarter" idx="1"/>
          </p:nvPr>
        </p:nvSpPr>
        <p:spPr>
          <a:prstGeom prst="rect">
            <a:avLst/>
          </a:prstGeom>
        </p:spPr>
        <p:txBody>
          <a:bodyPr/>
          <a:lstStyle/>
          <a:p>
            <a:r>
              <a:t>Aesthetic Management Zones (AMZs) are areas in visually sensitive areas where various techniques may be used to minimize the visual impact of the harvest (ex. Buffers, feathered edges, etc.)  </a:t>
            </a:r>
          </a:p>
          <a:p>
            <a:endParaRPr/>
          </a:p>
          <a:p>
            <a:r>
              <a:t>Harvest Areas - Avoid straight boundary lines on that make the operation more noticeable to the public.  Feathering edges and strategic placement of leave trees are just becoming common in planning a harvest</a:t>
            </a:r>
          </a:p>
          <a:p>
            <a:endParaRPr/>
          </a:p>
          <a:p>
            <a:r>
              <a:t>A trashy looking landing gives the impression of someone who has not respect for the land – be courteous!</a:t>
            </a:r>
          </a:p>
          <a:p>
            <a:endParaRPr/>
          </a:p>
          <a:p>
            <a:r>
              <a:t>Extra grass seed and mulching in areas where it may not necessarily be required, can go a long way towards good PR.</a:t>
            </a:r>
          </a:p>
        </p:txBody>
      </p:sp>
    </p:spTree>
    <p:extLst>
      <p:ext uri="{BB962C8B-B14F-4D97-AF65-F5344CB8AC3E}">
        <p14:creationId xmlns:p14="http://schemas.microsoft.com/office/powerpoint/2010/main" val="29389128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 name="Shape 632"/>
          <p:cNvSpPr>
            <a:spLocks noGrp="1" noRot="1" noChangeAspect="1"/>
          </p:cNvSpPr>
          <p:nvPr>
            <p:ph type="sldImg"/>
          </p:nvPr>
        </p:nvSpPr>
        <p:spPr>
          <a:xfrm>
            <a:off x="381000" y="685800"/>
            <a:ext cx="6096000" cy="3429000"/>
          </a:xfrm>
          <a:prstGeom prst="rect">
            <a:avLst/>
          </a:prstGeom>
        </p:spPr>
        <p:txBody>
          <a:bodyPr/>
          <a:lstStyle/>
          <a:p>
            <a:endParaRPr/>
          </a:p>
        </p:txBody>
      </p:sp>
      <p:sp>
        <p:nvSpPr>
          <p:cNvPr id="633" name="Shape 633"/>
          <p:cNvSpPr>
            <a:spLocks noGrp="1"/>
          </p:cNvSpPr>
          <p:nvPr>
            <p:ph type="body" sz="quarter" idx="1"/>
          </p:nvPr>
        </p:nvSpPr>
        <p:spPr>
          <a:prstGeom prst="rect">
            <a:avLst/>
          </a:prstGeom>
        </p:spPr>
        <p:txBody>
          <a:bodyPr/>
          <a:lstStyle/>
          <a:p>
            <a:r>
              <a:t>Logging can be a little messy.  We all know this, but we know how things will recover.  Remember most people that will criticize your operation does not realize how well the area will recover.  Think about a logging job like an operation in a hospital.  If you walk in in the middle of the operation it will look messy.  The doctors have best management practices to keep the area sterile and safe, just like we have BMP’s for Forestry.  Right after the operation the patient may look a little rough, but in time will heal and be better than before.  We need to be sensitive to the way our jobs look to the public. </a:t>
            </a:r>
          </a:p>
        </p:txBody>
      </p:sp>
    </p:spTree>
    <p:extLst>
      <p:ext uri="{BB962C8B-B14F-4D97-AF65-F5344CB8AC3E}">
        <p14:creationId xmlns:p14="http://schemas.microsoft.com/office/powerpoint/2010/main" val="1471323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 name="Shape 638"/>
          <p:cNvSpPr>
            <a:spLocks noGrp="1" noRot="1" noChangeAspect="1"/>
          </p:cNvSpPr>
          <p:nvPr>
            <p:ph type="sldImg"/>
          </p:nvPr>
        </p:nvSpPr>
        <p:spPr>
          <a:xfrm>
            <a:off x="381000" y="685800"/>
            <a:ext cx="6096000" cy="3429000"/>
          </a:xfrm>
          <a:prstGeom prst="rect">
            <a:avLst/>
          </a:prstGeom>
        </p:spPr>
        <p:txBody>
          <a:bodyPr/>
          <a:lstStyle/>
          <a:p>
            <a:endParaRPr/>
          </a:p>
        </p:txBody>
      </p:sp>
      <p:sp>
        <p:nvSpPr>
          <p:cNvPr id="639" name="Shape 639"/>
          <p:cNvSpPr>
            <a:spLocks noGrp="1"/>
          </p:cNvSpPr>
          <p:nvPr>
            <p:ph type="body" sz="quarter" idx="1"/>
          </p:nvPr>
        </p:nvSpPr>
        <p:spPr>
          <a:prstGeom prst="rect">
            <a:avLst/>
          </a:prstGeom>
        </p:spPr>
        <p:txBody>
          <a:bodyPr/>
          <a:lstStyle/>
          <a:p>
            <a:pPr>
              <a:defRPr b="1"/>
            </a:pPr>
            <a:r>
              <a:t>Landowner Concerns.</a:t>
            </a:r>
          </a:p>
          <a:p>
            <a:pPr>
              <a:defRPr b="1"/>
            </a:pPr>
            <a:endParaRPr/>
          </a:p>
          <a:p>
            <a:pPr>
              <a:defRPr b="1"/>
            </a:pPr>
            <a:r>
              <a:t>Destroy Natural Beauty</a:t>
            </a:r>
          </a:p>
          <a:p>
            <a:pPr>
              <a:defRPr b="1"/>
            </a:pPr>
            <a:endParaRPr/>
          </a:p>
          <a:p>
            <a:pPr>
              <a:defRPr b="1"/>
            </a:pPr>
            <a:r>
              <a:t>Destroy Recreational Opportunities</a:t>
            </a:r>
          </a:p>
          <a:p>
            <a:pPr>
              <a:defRPr b="1"/>
            </a:pPr>
            <a:endParaRPr/>
          </a:p>
          <a:p>
            <a:pPr>
              <a:defRPr b="1"/>
            </a:pPr>
            <a:r>
              <a:t>Destroy Aesthetic value</a:t>
            </a:r>
          </a:p>
          <a:p>
            <a:pPr>
              <a:defRPr b="1"/>
            </a:pPr>
            <a:endParaRPr/>
          </a:p>
          <a:p>
            <a:pPr>
              <a:defRPr b="1"/>
            </a:pPr>
            <a:r>
              <a:t>What about the wild life?</a:t>
            </a:r>
          </a:p>
        </p:txBody>
      </p:sp>
    </p:spTree>
    <p:extLst>
      <p:ext uri="{BB962C8B-B14F-4D97-AF65-F5344CB8AC3E}">
        <p14:creationId xmlns:p14="http://schemas.microsoft.com/office/powerpoint/2010/main" val="1743181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2977968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0" name="Shape 730"/>
          <p:cNvSpPr>
            <a:spLocks noGrp="1" noRot="1" noChangeAspect="1"/>
          </p:cNvSpPr>
          <p:nvPr>
            <p:ph type="sldImg"/>
          </p:nvPr>
        </p:nvSpPr>
        <p:spPr>
          <a:xfrm>
            <a:off x="381000" y="685800"/>
            <a:ext cx="6096000" cy="3429000"/>
          </a:xfrm>
          <a:prstGeom prst="rect">
            <a:avLst/>
          </a:prstGeom>
        </p:spPr>
        <p:txBody>
          <a:bodyPr/>
          <a:lstStyle/>
          <a:p>
            <a:endParaRPr/>
          </a:p>
        </p:txBody>
      </p:sp>
      <p:sp>
        <p:nvSpPr>
          <p:cNvPr id="731" name="Shape 731"/>
          <p:cNvSpPr>
            <a:spLocks noGrp="1"/>
          </p:cNvSpPr>
          <p:nvPr>
            <p:ph type="body" sz="quarter" idx="1"/>
          </p:nvPr>
        </p:nvSpPr>
        <p:spPr>
          <a:prstGeom prst="rect">
            <a:avLst/>
          </a:prstGeom>
        </p:spPr>
        <p:txBody>
          <a:bodyPr/>
          <a:lstStyle/>
          <a:p>
            <a:r>
              <a:t>Emerging Technology is very important, everyone should be on the look out for the next big thing in our area.  </a:t>
            </a:r>
          </a:p>
          <a:p>
            <a:endParaRPr/>
          </a:p>
          <a:p>
            <a:r>
              <a:t>May be able to provide some additional examples on your own.  </a:t>
            </a:r>
          </a:p>
          <a:p>
            <a:endParaRPr/>
          </a:p>
          <a:p>
            <a:r>
              <a:t>Harvesting Systems- Feller Bunchers are becoming increasing common in WV.  In some areas, cable yards or cable assisted harvesters could become more important.</a:t>
            </a:r>
          </a:p>
        </p:txBody>
      </p:sp>
    </p:spTree>
    <p:extLst>
      <p:ext uri="{BB962C8B-B14F-4D97-AF65-F5344CB8AC3E}">
        <p14:creationId xmlns:p14="http://schemas.microsoft.com/office/powerpoint/2010/main" val="6810219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3F3F3F"/>
                </a:solidFill>
                <a:effectLst/>
                <a:latin typeface="Roboto" panose="02000000000000000000" pitchFamily="2" charset="0"/>
              </a:rPr>
              <a:t>To maintain a current forest management, fiber sourcing, and/or chain-of-custody certificate, certified organizations must undergo a full recertification audit every five years.</a:t>
            </a:r>
            <a:endParaRPr lang="en-US"/>
          </a:p>
        </p:txBody>
      </p:sp>
    </p:spTree>
    <p:extLst>
      <p:ext uri="{BB962C8B-B14F-4D97-AF65-F5344CB8AC3E}">
        <p14:creationId xmlns:p14="http://schemas.microsoft.com/office/powerpoint/2010/main" val="265113084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7197089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0002794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8238629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843676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Shape 233"/>
          <p:cNvSpPr>
            <a:spLocks noGrp="1" noRot="1" noChangeAspect="1"/>
          </p:cNvSpPr>
          <p:nvPr>
            <p:ph type="sldImg"/>
          </p:nvPr>
        </p:nvSpPr>
        <p:spPr>
          <a:xfrm>
            <a:off x="381000" y="685800"/>
            <a:ext cx="6096000" cy="3429000"/>
          </a:xfrm>
          <a:prstGeom prst="rect">
            <a:avLst/>
          </a:prstGeom>
        </p:spPr>
        <p:txBody>
          <a:bodyPr/>
          <a:lstStyle/>
          <a:p>
            <a:endParaRPr/>
          </a:p>
        </p:txBody>
      </p:sp>
      <p:sp>
        <p:nvSpPr>
          <p:cNvPr id="234" name="Shape 234"/>
          <p:cNvSpPr>
            <a:spLocks noGrp="1"/>
          </p:cNvSpPr>
          <p:nvPr>
            <p:ph type="body" sz="quarter" idx="1"/>
          </p:nvPr>
        </p:nvSpPr>
        <p:spPr>
          <a:prstGeom prst="rect">
            <a:avLst/>
          </a:prstGeom>
        </p:spPr>
        <p:txBody>
          <a:bodyPr/>
          <a:lstStyle/>
          <a:p>
            <a:r>
              <a:t>SFI has been in existence for </a:t>
            </a:r>
            <a:r>
              <a:rPr lang="en-US"/>
              <a:t>almost 3</a:t>
            </a:r>
            <a:r>
              <a:t>0 years</a:t>
            </a:r>
          </a:p>
        </p:txBody>
      </p:sp>
    </p:spTree>
    <p:extLst>
      <p:ext uri="{BB962C8B-B14F-4D97-AF65-F5344CB8AC3E}">
        <p14:creationId xmlns:p14="http://schemas.microsoft.com/office/powerpoint/2010/main" val="10922709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Shape 295"/>
          <p:cNvSpPr>
            <a:spLocks noGrp="1" noRot="1" noChangeAspect="1"/>
          </p:cNvSpPr>
          <p:nvPr>
            <p:ph type="sldImg"/>
          </p:nvPr>
        </p:nvSpPr>
        <p:spPr>
          <a:xfrm>
            <a:off x="381000" y="685800"/>
            <a:ext cx="6096000" cy="3429000"/>
          </a:xfrm>
          <a:prstGeom prst="rect">
            <a:avLst/>
          </a:prstGeom>
        </p:spPr>
        <p:txBody>
          <a:bodyPr/>
          <a:lstStyle/>
          <a:p>
            <a:endParaRPr/>
          </a:p>
        </p:txBody>
      </p:sp>
      <p:sp>
        <p:nvSpPr>
          <p:cNvPr id="296" name="Shape 296"/>
          <p:cNvSpPr>
            <a:spLocks noGrp="1"/>
          </p:cNvSpPr>
          <p:nvPr>
            <p:ph type="body" sz="quarter" idx="1"/>
          </p:nvPr>
        </p:nvSpPr>
        <p:spPr>
          <a:prstGeom prst="rect">
            <a:avLst/>
          </a:prstGeom>
        </p:spPr>
        <p:txBody>
          <a:bodyPr/>
          <a:lstStyle/>
          <a:p>
            <a:r>
              <a:t>There is a lot of talk in our industry about certification and the different standards.  Today I would like to give you a brief introduction to SFI and to the different types of certification.  You may hear someone say I am certified, your first question should be to what standard.  </a:t>
            </a:r>
          </a:p>
          <a:p>
            <a:endParaRPr/>
          </a:p>
          <a:p>
            <a:r>
              <a:t>This is one reason we are here today.  A certified company must help to promote logger training.  </a:t>
            </a:r>
          </a:p>
        </p:txBody>
      </p:sp>
    </p:spTree>
    <p:extLst>
      <p:ext uri="{BB962C8B-B14F-4D97-AF65-F5344CB8AC3E}">
        <p14:creationId xmlns:p14="http://schemas.microsoft.com/office/powerpoint/2010/main" val="4204813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874958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49447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996A6-E4BA-4FD2-8695-EE36535DA2E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34081F2-648B-4322-86D4-E36655CC0D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0BCA1BF-185D-4B61-A1AF-CCDC6B872433}"/>
              </a:ext>
            </a:extLst>
          </p:cNvPr>
          <p:cNvSpPr>
            <a:spLocks noGrp="1"/>
          </p:cNvSpPr>
          <p:nvPr>
            <p:ph type="dt" sz="half" idx="10"/>
          </p:nvPr>
        </p:nvSpPr>
        <p:spPr>
          <a:xfrm>
            <a:off x="838200" y="6356350"/>
            <a:ext cx="2743200" cy="365125"/>
          </a:xfrm>
          <a:prstGeom prst="rect">
            <a:avLst/>
          </a:prstGeom>
        </p:spPr>
        <p:txBody>
          <a:bodyPr/>
          <a:lstStyle/>
          <a:p>
            <a:fld id="{13FF6448-1CB3-4773-9041-C7EFE74CDE29}" type="datetimeFigureOut">
              <a:rPr lang="en-US" smtClean="0"/>
              <a:t>8/14/2022</a:t>
            </a:fld>
            <a:endParaRPr lang="en-US"/>
          </a:p>
        </p:txBody>
      </p:sp>
      <p:sp>
        <p:nvSpPr>
          <p:cNvPr id="5" name="Footer Placeholder 4">
            <a:extLst>
              <a:ext uri="{FF2B5EF4-FFF2-40B4-BE49-F238E27FC236}">
                <a16:creationId xmlns:a16="http://schemas.microsoft.com/office/drawing/2014/main" id="{9C7CA563-1FB7-466F-8691-F57B611308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1B3FA56-434E-452D-AEB6-F4262418ECFB}"/>
              </a:ext>
            </a:extLst>
          </p:cNvPr>
          <p:cNvSpPr>
            <a:spLocks noGrp="1"/>
          </p:cNvSpPr>
          <p:nvPr>
            <p:ph type="sldNum" sz="quarter" idx="12"/>
          </p:nvPr>
        </p:nvSpPr>
        <p:spPr>
          <a:xfrm>
            <a:off x="8610600" y="6356350"/>
            <a:ext cx="2743200" cy="365125"/>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5347355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C648B-D8C5-44C4-AE54-164EF5CEDA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9259E7-614E-442C-A852-2D2E8482448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0820A8-2BA9-4144-83C2-8EE9ED10250A}"/>
              </a:ext>
            </a:extLst>
          </p:cNvPr>
          <p:cNvSpPr>
            <a:spLocks noGrp="1"/>
          </p:cNvSpPr>
          <p:nvPr>
            <p:ph type="dt" sz="half" idx="10"/>
          </p:nvPr>
        </p:nvSpPr>
        <p:spPr>
          <a:xfrm>
            <a:off x="838200" y="6356350"/>
            <a:ext cx="2743200" cy="365125"/>
          </a:xfrm>
          <a:prstGeom prst="rect">
            <a:avLst/>
          </a:prstGeom>
        </p:spPr>
        <p:txBody>
          <a:bodyPr/>
          <a:lstStyle/>
          <a:p>
            <a:fld id="{13FF6448-1CB3-4773-9041-C7EFE74CDE29}" type="datetimeFigureOut">
              <a:rPr lang="en-US" smtClean="0"/>
              <a:t>8/14/2022</a:t>
            </a:fld>
            <a:endParaRPr lang="en-US"/>
          </a:p>
        </p:txBody>
      </p:sp>
      <p:sp>
        <p:nvSpPr>
          <p:cNvPr id="5" name="Footer Placeholder 4">
            <a:extLst>
              <a:ext uri="{FF2B5EF4-FFF2-40B4-BE49-F238E27FC236}">
                <a16:creationId xmlns:a16="http://schemas.microsoft.com/office/drawing/2014/main" id="{3E801485-B43C-4D6C-A57A-92FF583F3C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8B89C5-F744-4133-96CA-DB89870255B2}"/>
              </a:ext>
            </a:extLst>
          </p:cNvPr>
          <p:cNvSpPr>
            <a:spLocks noGrp="1"/>
          </p:cNvSpPr>
          <p:nvPr>
            <p:ph type="sldNum" sz="quarter" idx="12"/>
          </p:nvPr>
        </p:nvSpPr>
        <p:spPr>
          <a:xfrm>
            <a:off x="8610600" y="6356350"/>
            <a:ext cx="2743200" cy="365125"/>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5655693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E6CC8B1-CDC1-4E87-844A-37A20CDB548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EFC78A7-7025-4854-A611-901ACF7455B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6BD50A-A208-4289-A144-C87BBC2B2F96}"/>
              </a:ext>
            </a:extLst>
          </p:cNvPr>
          <p:cNvSpPr>
            <a:spLocks noGrp="1"/>
          </p:cNvSpPr>
          <p:nvPr>
            <p:ph type="dt" sz="half" idx="10"/>
          </p:nvPr>
        </p:nvSpPr>
        <p:spPr>
          <a:xfrm>
            <a:off x="838200" y="6356350"/>
            <a:ext cx="2743200" cy="365125"/>
          </a:xfrm>
          <a:prstGeom prst="rect">
            <a:avLst/>
          </a:prstGeom>
        </p:spPr>
        <p:txBody>
          <a:bodyPr/>
          <a:lstStyle/>
          <a:p>
            <a:fld id="{13FF6448-1CB3-4773-9041-C7EFE74CDE29}" type="datetimeFigureOut">
              <a:rPr lang="en-US" smtClean="0"/>
              <a:t>8/14/2022</a:t>
            </a:fld>
            <a:endParaRPr lang="en-US"/>
          </a:p>
        </p:txBody>
      </p:sp>
      <p:sp>
        <p:nvSpPr>
          <p:cNvPr id="5" name="Footer Placeholder 4">
            <a:extLst>
              <a:ext uri="{FF2B5EF4-FFF2-40B4-BE49-F238E27FC236}">
                <a16:creationId xmlns:a16="http://schemas.microsoft.com/office/drawing/2014/main" id="{D27151A0-B1EA-41D5-BDD1-B36CEF3132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B9ADAA4-C1CD-4492-B17D-FF14AC819461}"/>
              </a:ext>
            </a:extLst>
          </p:cNvPr>
          <p:cNvSpPr>
            <a:spLocks noGrp="1"/>
          </p:cNvSpPr>
          <p:nvPr>
            <p:ph type="sldNum" sz="quarter" idx="12"/>
          </p:nvPr>
        </p:nvSpPr>
        <p:spPr>
          <a:xfrm>
            <a:off x="8610600" y="6356350"/>
            <a:ext cx="2743200" cy="365125"/>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4032309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Text, and 2 Content">
    <p:spTree>
      <p:nvGrpSpPr>
        <p:cNvPr id="1" name=""/>
        <p:cNvGrpSpPr/>
        <p:nvPr/>
      </p:nvGrpSpPr>
      <p:grpSpPr>
        <a:xfrm>
          <a:off x="0" y="0"/>
          <a:ext cx="0" cy="0"/>
          <a:chOff x="0" y="0"/>
          <a:chExt cx="0" cy="0"/>
        </a:xfrm>
      </p:grpSpPr>
      <p:sp>
        <p:nvSpPr>
          <p:cNvPr id="204" name="Shape 204"/>
          <p:cNvSpPr>
            <a:spLocks noGrp="1"/>
          </p:cNvSpPr>
          <p:nvPr>
            <p:ph type="title"/>
          </p:nvPr>
        </p:nvSpPr>
        <p:spPr>
          <a:xfrm>
            <a:off x="609600" y="274639"/>
            <a:ext cx="10972800" cy="1143001"/>
          </a:xfrm>
          <a:prstGeom prst="rect">
            <a:avLst/>
          </a:prstGeom>
        </p:spPr>
        <p:txBody>
          <a:bodyPr/>
          <a:lstStyle/>
          <a:p>
            <a:r>
              <a:t>Click to edit Master title style</a:t>
            </a:r>
          </a:p>
        </p:txBody>
      </p:sp>
      <p:sp>
        <p:nvSpPr>
          <p:cNvPr id="205" name="Shape 205"/>
          <p:cNvSpPr>
            <a:spLocks noGrp="1"/>
          </p:cNvSpPr>
          <p:nvPr>
            <p:ph type="body" sz="half" idx="1"/>
          </p:nvPr>
        </p:nvSpPr>
        <p:spPr>
          <a:xfrm>
            <a:off x="609600" y="1600201"/>
            <a:ext cx="5384800" cy="4525963"/>
          </a:xfrm>
          <a:prstGeom prst="rect">
            <a:avLst/>
          </a:prstGeom>
        </p:spPr>
        <p:txBody>
          <a:bodyPr/>
          <a:lstStyle/>
          <a:p>
            <a:r>
              <a:t>Click to edit Master text styles</a:t>
            </a:r>
          </a:p>
          <a:p>
            <a:pPr lvl="1"/>
            <a:r>
              <a:t>Second level</a:t>
            </a:r>
          </a:p>
          <a:p>
            <a:pPr lvl="2"/>
            <a:r>
              <a:t>Third level</a:t>
            </a:r>
          </a:p>
          <a:p>
            <a:pPr lvl="3"/>
            <a:r>
              <a:t>Fourth level</a:t>
            </a:r>
          </a:p>
          <a:p>
            <a:pPr lvl="4"/>
            <a:r>
              <a:t>Fifth level</a:t>
            </a:r>
          </a:p>
        </p:txBody>
      </p:sp>
      <p:sp>
        <p:nvSpPr>
          <p:cNvPr id="206" name="Shape 206"/>
          <p:cNvSpPr>
            <a:spLocks noGrp="1"/>
          </p:cNvSpPr>
          <p:nvPr>
            <p:ph type="sldNum" sz="quarter" idx="2"/>
          </p:nvPr>
        </p:nvSpPr>
        <p:spPr>
          <a:xfrm>
            <a:off x="8610600" y="6356350"/>
            <a:ext cx="2743200" cy="365125"/>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5265633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89FD2-4268-4196-A3FC-A416063127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0DD07F-1A07-462C-9B47-FCCF228CC4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418885-4356-4F47-BB8E-BBB4A5A2E602}"/>
              </a:ext>
            </a:extLst>
          </p:cNvPr>
          <p:cNvSpPr>
            <a:spLocks noGrp="1"/>
          </p:cNvSpPr>
          <p:nvPr>
            <p:ph type="dt" sz="half" idx="10"/>
          </p:nvPr>
        </p:nvSpPr>
        <p:spPr>
          <a:xfrm>
            <a:off x="838200" y="6356350"/>
            <a:ext cx="2743200" cy="365125"/>
          </a:xfrm>
          <a:prstGeom prst="rect">
            <a:avLst/>
          </a:prstGeom>
        </p:spPr>
        <p:txBody>
          <a:bodyPr/>
          <a:lstStyle/>
          <a:p>
            <a:fld id="{13FF6448-1CB3-4773-9041-C7EFE74CDE29}" type="datetimeFigureOut">
              <a:rPr lang="en-US" smtClean="0"/>
              <a:t>8/14/2022</a:t>
            </a:fld>
            <a:endParaRPr lang="en-US"/>
          </a:p>
        </p:txBody>
      </p:sp>
      <p:sp>
        <p:nvSpPr>
          <p:cNvPr id="5" name="Footer Placeholder 4">
            <a:extLst>
              <a:ext uri="{FF2B5EF4-FFF2-40B4-BE49-F238E27FC236}">
                <a16:creationId xmlns:a16="http://schemas.microsoft.com/office/drawing/2014/main" id="{015FBE11-DB56-4F7E-AB25-F9FF6E8CFF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E59201E-E562-4762-9338-668AF66E7F82}"/>
              </a:ext>
            </a:extLst>
          </p:cNvPr>
          <p:cNvSpPr>
            <a:spLocks noGrp="1"/>
          </p:cNvSpPr>
          <p:nvPr>
            <p:ph type="sldNum" sz="quarter" idx="12"/>
          </p:nvPr>
        </p:nvSpPr>
        <p:spPr>
          <a:xfrm>
            <a:off x="8610600" y="6356350"/>
            <a:ext cx="2743200" cy="365125"/>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9465032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901B7-CC6F-4BC1-A2EA-B5BEEC546E3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629C31B-47C1-41BA-B90A-376E4E1C2B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AF64257-C970-45A9-BC7D-6E2497275A57}"/>
              </a:ext>
            </a:extLst>
          </p:cNvPr>
          <p:cNvSpPr>
            <a:spLocks noGrp="1"/>
          </p:cNvSpPr>
          <p:nvPr>
            <p:ph type="dt" sz="half" idx="10"/>
          </p:nvPr>
        </p:nvSpPr>
        <p:spPr>
          <a:xfrm>
            <a:off x="838200" y="6356350"/>
            <a:ext cx="2743200" cy="365125"/>
          </a:xfrm>
          <a:prstGeom prst="rect">
            <a:avLst/>
          </a:prstGeom>
        </p:spPr>
        <p:txBody>
          <a:bodyPr/>
          <a:lstStyle/>
          <a:p>
            <a:fld id="{13FF6448-1CB3-4773-9041-C7EFE74CDE29}" type="datetimeFigureOut">
              <a:rPr lang="en-US" smtClean="0"/>
              <a:t>8/14/2022</a:t>
            </a:fld>
            <a:endParaRPr lang="en-US"/>
          </a:p>
        </p:txBody>
      </p:sp>
      <p:sp>
        <p:nvSpPr>
          <p:cNvPr id="5" name="Footer Placeholder 4">
            <a:extLst>
              <a:ext uri="{FF2B5EF4-FFF2-40B4-BE49-F238E27FC236}">
                <a16:creationId xmlns:a16="http://schemas.microsoft.com/office/drawing/2014/main" id="{7CB5D420-AB80-48A4-A1B4-E474B6CF71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2C5CA76-CA53-4B4E-BEF9-3B2B108086EA}"/>
              </a:ext>
            </a:extLst>
          </p:cNvPr>
          <p:cNvSpPr>
            <a:spLocks noGrp="1"/>
          </p:cNvSpPr>
          <p:nvPr>
            <p:ph type="sldNum" sz="quarter" idx="12"/>
          </p:nvPr>
        </p:nvSpPr>
        <p:spPr>
          <a:xfrm>
            <a:off x="8610600" y="6356350"/>
            <a:ext cx="2743200" cy="365125"/>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42043740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EEE28-5E84-4428-8CF4-8742C09415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B0DE56-6425-4C34-8DCC-92DC0A15B43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DF78250-19CE-4C81-B6BD-96E964CB45D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C219DAE-2883-494C-9C72-5736BE95E2C1}"/>
              </a:ext>
            </a:extLst>
          </p:cNvPr>
          <p:cNvSpPr>
            <a:spLocks noGrp="1"/>
          </p:cNvSpPr>
          <p:nvPr>
            <p:ph type="dt" sz="half" idx="10"/>
          </p:nvPr>
        </p:nvSpPr>
        <p:spPr>
          <a:xfrm>
            <a:off x="838200" y="6356350"/>
            <a:ext cx="2743200" cy="365125"/>
          </a:xfrm>
          <a:prstGeom prst="rect">
            <a:avLst/>
          </a:prstGeom>
        </p:spPr>
        <p:txBody>
          <a:bodyPr/>
          <a:lstStyle/>
          <a:p>
            <a:fld id="{13FF6448-1CB3-4773-9041-C7EFE74CDE29}" type="datetimeFigureOut">
              <a:rPr lang="en-US" smtClean="0"/>
              <a:t>8/14/2022</a:t>
            </a:fld>
            <a:endParaRPr lang="en-US"/>
          </a:p>
        </p:txBody>
      </p:sp>
      <p:sp>
        <p:nvSpPr>
          <p:cNvPr id="6" name="Footer Placeholder 5">
            <a:extLst>
              <a:ext uri="{FF2B5EF4-FFF2-40B4-BE49-F238E27FC236}">
                <a16:creationId xmlns:a16="http://schemas.microsoft.com/office/drawing/2014/main" id="{139BE12D-4312-43A3-8F5E-00103E4809D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4BA787F-2D3D-4CCE-9D96-BAA56013D9FB}"/>
              </a:ext>
            </a:extLst>
          </p:cNvPr>
          <p:cNvSpPr>
            <a:spLocks noGrp="1"/>
          </p:cNvSpPr>
          <p:nvPr>
            <p:ph type="sldNum" sz="quarter" idx="12"/>
          </p:nvPr>
        </p:nvSpPr>
        <p:spPr>
          <a:xfrm>
            <a:off x="8610600" y="6356350"/>
            <a:ext cx="2743200" cy="365125"/>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8665488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F176E-F5D2-4B72-9AD5-3663B439F6C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2DA1571-4818-4483-9316-2B9E575D9E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5EC955E-4480-4626-B28E-96B12CEA5E0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CCF0D2-39F9-4386-B8CC-A385FC0997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309221E-77FB-42CC-8E77-D289019FAC9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E48F2DF-DB0F-44CD-B6C3-E262388AEC58}"/>
              </a:ext>
            </a:extLst>
          </p:cNvPr>
          <p:cNvSpPr>
            <a:spLocks noGrp="1"/>
          </p:cNvSpPr>
          <p:nvPr>
            <p:ph type="dt" sz="half" idx="10"/>
          </p:nvPr>
        </p:nvSpPr>
        <p:spPr>
          <a:xfrm>
            <a:off x="838200" y="6356350"/>
            <a:ext cx="2743200" cy="365125"/>
          </a:xfrm>
          <a:prstGeom prst="rect">
            <a:avLst/>
          </a:prstGeom>
        </p:spPr>
        <p:txBody>
          <a:bodyPr/>
          <a:lstStyle/>
          <a:p>
            <a:fld id="{13FF6448-1CB3-4773-9041-C7EFE74CDE29}" type="datetimeFigureOut">
              <a:rPr lang="en-US" smtClean="0"/>
              <a:t>8/14/2022</a:t>
            </a:fld>
            <a:endParaRPr lang="en-US"/>
          </a:p>
        </p:txBody>
      </p:sp>
      <p:sp>
        <p:nvSpPr>
          <p:cNvPr id="8" name="Footer Placeholder 7">
            <a:extLst>
              <a:ext uri="{FF2B5EF4-FFF2-40B4-BE49-F238E27FC236}">
                <a16:creationId xmlns:a16="http://schemas.microsoft.com/office/drawing/2014/main" id="{674C3EC4-7D92-4DFC-A4F2-F13E3728E0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D3878A0-9AD4-4CF9-B467-4A21C202DA87}"/>
              </a:ext>
            </a:extLst>
          </p:cNvPr>
          <p:cNvSpPr>
            <a:spLocks noGrp="1"/>
          </p:cNvSpPr>
          <p:nvPr>
            <p:ph type="sldNum" sz="quarter" idx="12"/>
          </p:nvPr>
        </p:nvSpPr>
        <p:spPr>
          <a:xfrm>
            <a:off x="8610600" y="6356350"/>
            <a:ext cx="2743200" cy="365125"/>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9905465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B889E-DE2E-4C75-90AD-C2DD4239AE8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DF5501-536B-4C4F-81F7-497FF6D763A7}"/>
              </a:ext>
            </a:extLst>
          </p:cNvPr>
          <p:cNvSpPr>
            <a:spLocks noGrp="1"/>
          </p:cNvSpPr>
          <p:nvPr>
            <p:ph type="dt" sz="half" idx="10"/>
          </p:nvPr>
        </p:nvSpPr>
        <p:spPr>
          <a:xfrm>
            <a:off x="838200" y="6356350"/>
            <a:ext cx="2743200" cy="365125"/>
          </a:xfrm>
          <a:prstGeom prst="rect">
            <a:avLst/>
          </a:prstGeom>
        </p:spPr>
        <p:txBody>
          <a:bodyPr/>
          <a:lstStyle/>
          <a:p>
            <a:fld id="{13FF6448-1CB3-4773-9041-C7EFE74CDE29}" type="datetimeFigureOut">
              <a:rPr lang="en-US" smtClean="0"/>
              <a:t>8/14/2022</a:t>
            </a:fld>
            <a:endParaRPr lang="en-US"/>
          </a:p>
        </p:txBody>
      </p:sp>
      <p:sp>
        <p:nvSpPr>
          <p:cNvPr id="4" name="Footer Placeholder 3">
            <a:extLst>
              <a:ext uri="{FF2B5EF4-FFF2-40B4-BE49-F238E27FC236}">
                <a16:creationId xmlns:a16="http://schemas.microsoft.com/office/drawing/2014/main" id="{400BDD37-237E-407C-9A9F-F57CDF9F20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CEE509C-F977-40B2-9270-3426B8C17320}"/>
              </a:ext>
            </a:extLst>
          </p:cNvPr>
          <p:cNvSpPr>
            <a:spLocks noGrp="1"/>
          </p:cNvSpPr>
          <p:nvPr>
            <p:ph type="sldNum" sz="quarter" idx="12"/>
          </p:nvPr>
        </p:nvSpPr>
        <p:spPr>
          <a:xfrm>
            <a:off x="8610600" y="6356350"/>
            <a:ext cx="2743200" cy="365125"/>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995420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ADC855-5D3A-4868-B325-95EF26D8031F}"/>
              </a:ext>
            </a:extLst>
          </p:cNvPr>
          <p:cNvSpPr>
            <a:spLocks noGrp="1"/>
          </p:cNvSpPr>
          <p:nvPr>
            <p:ph type="dt" sz="half" idx="10"/>
          </p:nvPr>
        </p:nvSpPr>
        <p:spPr>
          <a:xfrm>
            <a:off x="838200" y="6356350"/>
            <a:ext cx="2743200" cy="365125"/>
          </a:xfrm>
          <a:prstGeom prst="rect">
            <a:avLst/>
          </a:prstGeom>
        </p:spPr>
        <p:txBody>
          <a:bodyPr/>
          <a:lstStyle/>
          <a:p>
            <a:fld id="{13FF6448-1CB3-4773-9041-C7EFE74CDE29}" type="datetimeFigureOut">
              <a:rPr lang="en-US" smtClean="0"/>
              <a:t>8/14/2022</a:t>
            </a:fld>
            <a:endParaRPr lang="en-US"/>
          </a:p>
        </p:txBody>
      </p:sp>
      <p:sp>
        <p:nvSpPr>
          <p:cNvPr id="3" name="Footer Placeholder 2">
            <a:extLst>
              <a:ext uri="{FF2B5EF4-FFF2-40B4-BE49-F238E27FC236}">
                <a16:creationId xmlns:a16="http://schemas.microsoft.com/office/drawing/2014/main" id="{68579454-9DAF-4E5C-961B-32B92F2EEB3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956FFAA-AA5D-492E-8A99-BCD77E09A36A}"/>
              </a:ext>
            </a:extLst>
          </p:cNvPr>
          <p:cNvSpPr>
            <a:spLocks noGrp="1"/>
          </p:cNvSpPr>
          <p:nvPr>
            <p:ph type="sldNum" sz="quarter" idx="12"/>
          </p:nvPr>
        </p:nvSpPr>
        <p:spPr>
          <a:xfrm>
            <a:off x="8610600" y="6356350"/>
            <a:ext cx="2743200" cy="365125"/>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41136608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8FB4B-EB80-45FF-8537-FC14D98963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7394B0A-F842-47F8-B5F1-2CB53E3D44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0AF8C8B-A393-45D9-A0FB-C4E0B82286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AA78AB-79C9-44D5-B0D8-1CE3B4332C58}"/>
              </a:ext>
            </a:extLst>
          </p:cNvPr>
          <p:cNvSpPr>
            <a:spLocks noGrp="1"/>
          </p:cNvSpPr>
          <p:nvPr>
            <p:ph type="dt" sz="half" idx="10"/>
          </p:nvPr>
        </p:nvSpPr>
        <p:spPr>
          <a:xfrm>
            <a:off x="838200" y="6356350"/>
            <a:ext cx="2743200" cy="365125"/>
          </a:xfrm>
          <a:prstGeom prst="rect">
            <a:avLst/>
          </a:prstGeom>
        </p:spPr>
        <p:txBody>
          <a:bodyPr/>
          <a:lstStyle/>
          <a:p>
            <a:fld id="{13FF6448-1CB3-4773-9041-C7EFE74CDE29}" type="datetimeFigureOut">
              <a:rPr lang="en-US" smtClean="0"/>
              <a:t>8/14/2022</a:t>
            </a:fld>
            <a:endParaRPr lang="en-US"/>
          </a:p>
        </p:txBody>
      </p:sp>
      <p:sp>
        <p:nvSpPr>
          <p:cNvPr id="6" name="Footer Placeholder 5">
            <a:extLst>
              <a:ext uri="{FF2B5EF4-FFF2-40B4-BE49-F238E27FC236}">
                <a16:creationId xmlns:a16="http://schemas.microsoft.com/office/drawing/2014/main" id="{1CE79476-0C3F-4980-98D6-AFEC624AE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80BF656-3125-4B88-A0EE-50C0D27D12B5}"/>
              </a:ext>
            </a:extLst>
          </p:cNvPr>
          <p:cNvSpPr>
            <a:spLocks noGrp="1"/>
          </p:cNvSpPr>
          <p:nvPr>
            <p:ph type="sldNum" sz="quarter" idx="12"/>
          </p:nvPr>
        </p:nvSpPr>
        <p:spPr>
          <a:xfrm>
            <a:off x="8610600" y="6356350"/>
            <a:ext cx="2743200" cy="365125"/>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5599399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AF47C-A0D3-434A-B67E-BB8E696F1B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1F502B-2E8E-40EA-94BC-4405673FF6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C47F778-563A-4EB5-88B0-D42A513428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30FB71-B338-4D0A-98EB-C54863EFB1BC}"/>
              </a:ext>
            </a:extLst>
          </p:cNvPr>
          <p:cNvSpPr>
            <a:spLocks noGrp="1"/>
          </p:cNvSpPr>
          <p:nvPr>
            <p:ph type="dt" sz="half" idx="10"/>
          </p:nvPr>
        </p:nvSpPr>
        <p:spPr>
          <a:xfrm>
            <a:off x="838200" y="6356350"/>
            <a:ext cx="2743200" cy="365125"/>
          </a:xfrm>
          <a:prstGeom prst="rect">
            <a:avLst/>
          </a:prstGeom>
        </p:spPr>
        <p:txBody>
          <a:bodyPr/>
          <a:lstStyle/>
          <a:p>
            <a:fld id="{13FF6448-1CB3-4773-9041-C7EFE74CDE29}" type="datetimeFigureOut">
              <a:rPr lang="en-US" smtClean="0"/>
              <a:t>8/14/2022</a:t>
            </a:fld>
            <a:endParaRPr lang="en-US"/>
          </a:p>
        </p:txBody>
      </p:sp>
      <p:sp>
        <p:nvSpPr>
          <p:cNvPr id="6" name="Footer Placeholder 5">
            <a:extLst>
              <a:ext uri="{FF2B5EF4-FFF2-40B4-BE49-F238E27FC236}">
                <a16:creationId xmlns:a16="http://schemas.microsoft.com/office/drawing/2014/main" id="{F7572AC7-BDA9-4B17-AF21-9D81159865B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C623EC4-AA35-42F4-A131-64DEEEFDDEC4}"/>
              </a:ext>
            </a:extLst>
          </p:cNvPr>
          <p:cNvSpPr>
            <a:spLocks noGrp="1"/>
          </p:cNvSpPr>
          <p:nvPr>
            <p:ph type="sldNum" sz="quarter" idx="12"/>
          </p:nvPr>
        </p:nvSpPr>
        <p:spPr>
          <a:xfrm>
            <a:off x="8610600" y="6356350"/>
            <a:ext cx="2743200" cy="365125"/>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943581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6E658B-C47A-4B64-8686-F361BBBED72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6A4A688-7F06-4255-8083-6E277536E3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close-up of a leaf&#10;&#10;Description automatically generated with medium confidence">
            <a:extLst>
              <a:ext uri="{FF2B5EF4-FFF2-40B4-BE49-F238E27FC236}">
                <a16:creationId xmlns:a16="http://schemas.microsoft.com/office/drawing/2014/main" id="{ECF3C3F4-D790-4BE7-A6D3-1B462BB76BCB}"/>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9982200" y="5333653"/>
            <a:ext cx="2210304" cy="1524347"/>
          </a:xfrm>
          <a:prstGeom prst="rect">
            <a:avLst/>
          </a:prstGeom>
        </p:spPr>
      </p:pic>
    </p:spTree>
    <p:extLst>
      <p:ext uri="{BB962C8B-B14F-4D97-AF65-F5344CB8AC3E}">
        <p14:creationId xmlns:p14="http://schemas.microsoft.com/office/powerpoint/2010/main" val="1063492427"/>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microsoft.com/office/2017/06/relationships/model3d" Target="../media/model3d1.glb"/><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34.jpeg"/></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www.wvfa.org/"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image" Target="../media/image49.jpeg"/></Relationships>
</file>

<file path=ppt/slides/_rels/slide5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9.xml"/><Relationship Id="rId1" Type="http://schemas.openxmlformats.org/officeDocument/2006/relationships/slideLayout" Target="../slideLayouts/slideLayout12.xml"/><Relationship Id="rId4" Type="http://schemas.openxmlformats.org/officeDocument/2006/relationships/image" Target="../media/image51.jpeg"/></Relationships>
</file>

<file path=ppt/slides/_rels/slide5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6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7.png"/><Relationship Id="rId7" Type="http://schemas.microsoft.com/office/2007/relationships/hdphoto" Target="../media/hdphoto2.wdp"/><Relationship Id="rId2" Type="http://schemas.openxmlformats.org/officeDocument/2006/relationships/notesSlide" Target="../notesSlides/notesSlide46.xml"/><Relationship Id="rId1" Type="http://schemas.openxmlformats.org/officeDocument/2006/relationships/slideLayout" Target="../slideLayouts/slideLayout12.xml"/><Relationship Id="rId6" Type="http://schemas.openxmlformats.org/officeDocument/2006/relationships/image" Target="../media/image59.png"/><Relationship Id="rId5" Type="http://schemas.microsoft.com/office/2007/relationships/hdphoto" Target="../media/hdphoto1.wdp"/><Relationship Id="rId4" Type="http://schemas.openxmlformats.org/officeDocument/2006/relationships/image" Target="../media/image58.png"/><Relationship Id="rId9" Type="http://schemas.microsoft.com/office/2007/relationships/hdphoto" Target="../media/hdphoto3.wdp"/></Relationships>
</file>

<file path=ppt/slides/_rels/slide6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7.xml"/><Relationship Id="rId1" Type="http://schemas.openxmlformats.org/officeDocument/2006/relationships/slideLayout" Target="../slideLayouts/slideLayout12.xml"/><Relationship Id="rId4" Type="http://schemas.openxmlformats.org/officeDocument/2006/relationships/image" Target="../media/image62.png"/></Relationships>
</file>

<file path=ppt/slides/_rels/slide6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jpeg"/></Relationships>
</file>

<file path=ppt/slides/_rels/slide67.xml.rels><?xml version="1.0" encoding="UTF-8" standalone="yes"?>
<Relationships xmlns="http://schemas.openxmlformats.org/package/2006/relationships"><Relationship Id="rId3" Type="http://schemas.openxmlformats.org/officeDocument/2006/relationships/image" Target="../media/image67.png"/><Relationship Id="rId7" Type="http://schemas.microsoft.com/office/2007/relationships/hdphoto" Target="../media/hdphoto5.wdp"/><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69.png"/><Relationship Id="rId5" Type="http://schemas.microsoft.com/office/2007/relationships/hdphoto" Target="../media/hdphoto4.wdp"/><Relationship Id="rId4" Type="http://schemas.openxmlformats.org/officeDocument/2006/relationships/image" Target="../media/image68.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70.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71.jpeg"/><Relationship Id="rId4" Type="http://schemas.openxmlformats.org/officeDocument/2006/relationships/image" Target="../media/image11.jpe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Shape 224"/>
          <p:cNvSpPr>
            <a:spLocks noGrp="1"/>
          </p:cNvSpPr>
          <p:nvPr>
            <p:ph type="ctrTitle"/>
          </p:nvPr>
        </p:nvSpPr>
        <p:spPr>
          <a:xfrm>
            <a:off x="1041400" y="1122363"/>
            <a:ext cx="9626600" cy="2387600"/>
          </a:xfrm>
        </p:spPr>
        <p:txBody>
          <a:bodyPr>
            <a:noAutofit/>
          </a:bodyPr>
          <a:lstStyle/>
          <a:p>
            <a:r>
              <a:rPr lang="en-US" dirty="0"/>
              <a:t>Sustainable Forestry Initiative </a:t>
            </a:r>
            <a:br>
              <a:rPr lang="en-US" dirty="0"/>
            </a:br>
            <a:r>
              <a:rPr lang="en-US" dirty="0"/>
              <a:t> West Virginia Training Module</a:t>
            </a:r>
          </a:p>
        </p:txBody>
      </p:sp>
      <p:sp>
        <p:nvSpPr>
          <p:cNvPr id="4" name="Subtitle 3">
            <a:extLst>
              <a:ext uri="{FF2B5EF4-FFF2-40B4-BE49-F238E27FC236}">
                <a16:creationId xmlns:a16="http://schemas.microsoft.com/office/drawing/2014/main" id="{E093A0EC-C07D-4049-86BB-7D02B5BAB5FC}"/>
              </a:ext>
            </a:extLst>
          </p:cNvPr>
          <p:cNvSpPr>
            <a:spLocks noGrp="1"/>
          </p:cNvSpPr>
          <p:nvPr>
            <p:ph type="subTitle" idx="1"/>
          </p:nvPr>
        </p:nvSpPr>
        <p:spPr/>
        <p:txBody>
          <a:bodyPr/>
          <a:lstStyle/>
          <a:p>
            <a:r>
              <a:rPr lang="en-US">
                <a:sym typeface="Rockwell"/>
              </a:rPr>
              <a:t>2022 Version</a:t>
            </a:r>
          </a:p>
        </p:txBody>
      </p:sp>
      <p:sp>
        <p:nvSpPr>
          <p:cNvPr id="225" name="Shape 225"/>
          <p:cNvSpPr/>
          <p:nvPr/>
        </p:nvSpPr>
        <p:spPr>
          <a:xfrm>
            <a:off x="4648200" y="5486399"/>
            <a:ext cx="3124200" cy="400105"/>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a:spcBef>
                <a:spcPts val="1000"/>
              </a:spcBef>
              <a:defRPr i="0">
                <a:solidFill>
                  <a:srgbClr val="FFC000"/>
                </a:solidFill>
                <a:latin typeface="+mj-lt"/>
                <a:ea typeface="+mj-ea"/>
                <a:cs typeface="+mj-cs"/>
                <a:sym typeface="Arial"/>
              </a:defRPr>
            </a:lvl1pPr>
          </a:lstStyle>
          <a:p>
            <a:endParaRPr sz="2000">
              <a:effectLst>
                <a:outerShdw blurRad="12700" dist="11475" dir="5400000" rotWithShape="0">
                  <a:srgbClr val="000000">
                    <a:alpha val="75000"/>
                  </a:srgbClr>
                </a:outerShdw>
              </a:effectLst>
              <a:latin typeface="Rockwell"/>
              <a:ea typeface="Rockwell"/>
              <a:cs typeface="Rockwell"/>
              <a:sym typeface="Rockwell"/>
            </a:endParaRPr>
          </a:p>
        </p:txBody>
      </p:sp>
      <p:pic>
        <p:nvPicPr>
          <p:cNvPr id="226" name="image1.jpeg" descr="C:\Users\Cinda\AppData\Local\Microsoft\Windows\Temporary Internet Files\Content.Outlook\JUXS1IZ7\SIC_logo_WestVirginia (2).jpg"/>
          <p:cNvPicPr>
            <a:picLocks noChangeAspect="1"/>
          </p:cNvPicPr>
          <p:nvPr/>
        </p:nvPicPr>
        <p:blipFill>
          <a:blip r:embed="rId3"/>
          <a:stretch>
            <a:fillRect/>
          </a:stretch>
        </p:blipFill>
        <p:spPr>
          <a:xfrm>
            <a:off x="416510" y="4827517"/>
            <a:ext cx="1614436" cy="1816239"/>
          </a:xfrm>
          <a:prstGeom prst="rect">
            <a:avLst/>
          </a:prstGeom>
          <a:ln w="12700">
            <a:miter lim="400000"/>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55363-562A-41B8-A87E-6B8E34486FCA}"/>
              </a:ext>
            </a:extLst>
          </p:cNvPr>
          <p:cNvSpPr>
            <a:spLocks noGrp="1"/>
          </p:cNvSpPr>
          <p:nvPr>
            <p:ph type="title"/>
          </p:nvPr>
        </p:nvSpPr>
        <p:spPr/>
        <p:txBody>
          <a:bodyPr/>
          <a:lstStyle/>
          <a:p>
            <a:r>
              <a:rPr lang="en-US" dirty="0"/>
              <a:t>Four Pillars of SFI</a:t>
            </a:r>
          </a:p>
        </p:txBody>
      </p:sp>
      <p:sp>
        <p:nvSpPr>
          <p:cNvPr id="3" name="Content Placeholder 2">
            <a:extLst>
              <a:ext uri="{FF2B5EF4-FFF2-40B4-BE49-F238E27FC236}">
                <a16:creationId xmlns:a16="http://schemas.microsoft.com/office/drawing/2014/main" id="{AA3DB8C1-5E21-444D-AA53-6D2B38B43A8D}"/>
              </a:ext>
            </a:extLst>
          </p:cNvPr>
          <p:cNvSpPr>
            <a:spLocks noGrp="1"/>
          </p:cNvSpPr>
          <p:nvPr>
            <p:ph idx="1"/>
          </p:nvPr>
        </p:nvSpPr>
        <p:spPr>
          <a:xfrm>
            <a:off x="472611" y="4839128"/>
            <a:ext cx="11229654" cy="1735940"/>
          </a:xfrm>
        </p:spPr>
        <p:txBody>
          <a:bodyPr>
            <a:normAutofit/>
          </a:bodyPr>
          <a:lstStyle/>
          <a:p>
            <a:pPr marL="0" indent="0">
              <a:buNone/>
            </a:pPr>
            <a:r>
              <a:rPr lang="en-US" b="1" dirty="0"/>
              <a:t>VISION</a:t>
            </a:r>
            <a:r>
              <a:rPr lang="en-US" dirty="0"/>
              <a:t>: A world that values and benefits from sustainably managed forests. </a:t>
            </a:r>
          </a:p>
          <a:p>
            <a:pPr marL="0" indent="0">
              <a:buNone/>
            </a:pPr>
            <a:r>
              <a:rPr lang="en-US" b="1" dirty="0"/>
              <a:t>MISSION</a:t>
            </a:r>
            <a:r>
              <a:rPr lang="en-US" dirty="0"/>
              <a:t>: To advance sustainability through forest-focused collaboration.</a:t>
            </a:r>
          </a:p>
        </p:txBody>
      </p:sp>
      <mc:AlternateContent xmlns:mc="http://schemas.openxmlformats.org/markup-compatibility/2006">
        <mc:Choice xmlns:am3d="http://schemas.microsoft.com/office/drawing/2017/model3d" Requires="am3d">
          <p:graphicFrame>
            <p:nvGraphicFramePr>
              <p:cNvPr id="4" name="3D Model 3" descr="Trophy base - pillar 1">
                <a:extLst>
                  <a:ext uri="{FF2B5EF4-FFF2-40B4-BE49-F238E27FC236}">
                    <a16:creationId xmlns:a16="http://schemas.microsoft.com/office/drawing/2014/main" id="{C0786B05-B6A7-4F13-A419-7CEE7C1E418A}"/>
                  </a:ext>
                </a:extLst>
              </p:cNvPr>
              <p:cNvGraphicFramePr>
                <a:graphicFrameLocks noChangeAspect="1"/>
              </p:cNvGraphicFramePr>
              <p:nvPr>
                <p:extLst>
                  <p:ext uri="{D42A27DB-BD31-4B8C-83A1-F6EECF244321}">
                    <p14:modId xmlns:p14="http://schemas.microsoft.com/office/powerpoint/2010/main" val="4150339506"/>
                  </p:ext>
                </p:extLst>
              </p:nvPr>
            </p:nvGraphicFramePr>
            <p:xfrm>
              <a:off x="2075931" y="1627633"/>
              <a:ext cx="1766604" cy="3050586"/>
            </p:xfrm>
            <a:graphic>
              <a:graphicData uri="http://schemas.microsoft.com/office/drawing/2017/model3d">
                <am3d:model3d r:embed="rId2">
                  <am3d:spPr>
                    <a:xfrm>
                      <a:off x="0" y="0"/>
                      <a:ext cx="1766604" cy="3050586"/>
                    </a:xfrm>
                    <a:prstGeom prst="rect">
                      <a:avLst/>
                    </a:prstGeom>
                  </am3d:spPr>
                  <am3d:camera>
                    <am3d:pos x="0" y="0" z="58771907"/>
                    <am3d:up dx="0" dy="36000000" dz="0"/>
                    <am3d:lookAt x="0" y="0" z="0"/>
                    <am3d:perspective fov="2700000"/>
                  </am3d:camera>
                  <am3d:trans>
                    <am3d:meterPerModelUnit n="17381926" d="1000000"/>
                    <am3d:preTrans dx="-130016421" dy="-17999990" dz="-10318939"/>
                    <am3d:scale>
                      <am3d:sx n="1000000" d="1000000"/>
                      <am3d:sy n="1000000" d="1000000"/>
                      <am3d:sz n="1000000" d="1000000"/>
                    </am3d:scale>
                    <am3d:rot ax="-10513563" ay="-3873974" az="10541225"/>
                    <am3d:postTrans dx="0" dy="0" dz="0"/>
                  </am3d:trans>
                  <am3d:raster rName="Office3DRenderer" rVer="16.0.8326">
                    <am3d:blip r:embed="rId3"/>
                  </am3d:raster>
                  <am3d:objViewport viewportSz="327425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 name="3D Model 3" descr="Trophy base - pillar 1">
                <a:extLst>
                  <a:ext uri="{FF2B5EF4-FFF2-40B4-BE49-F238E27FC236}">
                    <a16:creationId xmlns:a16="http://schemas.microsoft.com/office/drawing/2014/main" id="{C0786B05-B6A7-4F13-A419-7CEE7C1E418A}"/>
                  </a:ext>
                </a:extLst>
              </p:cNvPr>
              <p:cNvPicPr>
                <a:picLocks noGrp="1" noRot="1" noChangeAspect="1" noMove="1" noResize="1" noEditPoints="1" noAdjustHandles="1" noChangeArrowheads="1" noChangeShapeType="1" noCrop="1"/>
              </p:cNvPicPr>
              <p:nvPr/>
            </p:nvPicPr>
            <p:blipFill>
              <a:blip r:embed="rId3"/>
              <a:stretch>
                <a:fillRect/>
              </a:stretch>
            </p:blipFill>
            <p:spPr>
              <a:xfrm>
                <a:off x="2075931" y="1627633"/>
                <a:ext cx="1766604" cy="3050586"/>
              </a:xfrm>
              <a:prstGeom prst="rect">
                <a:avLst/>
              </a:prstGeom>
            </p:spPr>
          </p:pic>
        </mc:Fallback>
      </mc:AlternateContent>
      <p:sp>
        <p:nvSpPr>
          <p:cNvPr id="6" name="TextBox 5">
            <a:extLst>
              <a:ext uri="{FF2B5EF4-FFF2-40B4-BE49-F238E27FC236}">
                <a16:creationId xmlns:a16="http://schemas.microsoft.com/office/drawing/2014/main" id="{18D566F1-743C-449F-9784-9DF13109AAFE}"/>
              </a:ext>
            </a:extLst>
          </p:cNvPr>
          <p:cNvSpPr txBox="1"/>
          <p:nvPr/>
        </p:nvSpPr>
        <p:spPr>
          <a:xfrm>
            <a:off x="1859622" y="3215482"/>
            <a:ext cx="2226923" cy="461665"/>
          </a:xfrm>
          <a:prstGeom prst="rect">
            <a:avLst/>
          </a:prstGeom>
          <a:noFill/>
        </p:spPr>
        <p:txBody>
          <a:bodyPr wrap="square">
            <a:spAutoFit/>
          </a:bodyPr>
          <a:lstStyle/>
          <a:p>
            <a:pPr algn="ctr"/>
            <a:r>
              <a:rPr lang="en-US" sz="2400" b="1" dirty="0"/>
              <a:t>Standards</a:t>
            </a:r>
          </a:p>
        </p:txBody>
      </p:sp>
      <mc:AlternateContent xmlns:mc="http://schemas.openxmlformats.org/markup-compatibility/2006">
        <mc:Choice xmlns:am3d="http://schemas.microsoft.com/office/drawing/2017/model3d" Requires="am3d">
          <p:graphicFrame>
            <p:nvGraphicFramePr>
              <p:cNvPr id="7" name="3D Model 6" descr="Trophy base - pillar 1">
                <a:extLst>
                  <a:ext uri="{FF2B5EF4-FFF2-40B4-BE49-F238E27FC236}">
                    <a16:creationId xmlns:a16="http://schemas.microsoft.com/office/drawing/2014/main" id="{E5049A0E-B89D-42D2-BC69-EF9D23283D3D}"/>
                  </a:ext>
                </a:extLst>
              </p:cNvPr>
              <p:cNvGraphicFramePr>
                <a:graphicFrameLocks noChangeAspect="1"/>
              </p:cNvGraphicFramePr>
              <p:nvPr>
                <p:extLst>
                  <p:ext uri="{D42A27DB-BD31-4B8C-83A1-F6EECF244321}">
                    <p14:modId xmlns:p14="http://schemas.microsoft.com/office/powerpoint/2010/main" val="1186976437"/>
                  </p:ext>
                </p:extLst>
              </p:nvPr>
            </p:nvGraphicFramePr>
            <p:xfrm>
              <a:off x="4123159" y="1627633"/>
              <a:ext cx="1766604" cy="3050586"/>
            </p:xfrm>
            <a:graphic>
              <a:graphicData uri="http://schemas.microsoft.com/office/drawing/2017/model3d">
                <am3d:model3d r:embed="rId2">
                  <am3d:spPr>
                    <a:xfrm>
                      <a:off x="0" y="0"/>
                      <a:ext cx="1766604" cy="3050586"/>
                    </a:xfrm>
                    <a:prstGeom prst="rect">
                      <a:avLst/>
                    </a:prstGeom>
                  </am3d:spPr>
                  <am3d:camera>
                    <am3d:pos x="0" y="0" z="58771907"/>
                    <am3d:up dx="0" dy="36000000" dz="0"/>
                    <am3d:lookAt x="0" y="0" z="0"/>
                    <am3d:perspective fov="2700000"/>
                  </am3d:camera>
                  <am3d:trans>
                    <am3d:meterPerModelUnit n="17381926" d="1000000"/>
                    <am3d:preTrans dx="-130016421" dy="-17999990" dz="-10318939"/>
                    <am3d:scale>
                      <am3d:sx n="1000000" d="1000000"/>
                      <am3d:sy n="1000000" d="1000000"/>
                      <am3d:sz n="1000000" d="1000000"/>
                    </am3d:scale>
                    <am3d:rot ax="-10513563" ay="-3873974" az="10541225"/>
                    <am3d:postTrans dx="0" dy="0" dz="0"/>
                  </am3d:trans>
                  <am3d:raster rName="Office3DRenderer" rVer="16.0.8326">
                    <am3d:blip r:embed="rId3"/>
                  </am3d:raster>
                  <am3d:objViewport viewportSz="327425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3D Model 6" descr="Trophy base - pillar 1">
                <a:extLst>
                  <a:ext uri="{FF2B5EF4-FFF2-40B4-BE49-F238E27FC236}">
                    <a16:creationId xmlns:a16="http://schemas.microsoft.com/office/drawing/2014/main" id="{E5049A0E-B89D-42D2-BC69-EF9D23283D3D}"/>
                  </a:ext>
                </a:extLst>
              </p:cNvPr>
              <p:cNvPicPr>
                <a:picLocks noGrp="1" noRot="1" noChangeAspect="1" noMove="1" noResize="1" noEditPoints="1" noAdjustHandles="1" noChangeArrowheads="1" noChangeShapeType="1" noCrop="1"/>
              </p:cNvPicPr>
              <p:nvPr/>
            </p:nvPicPr>
            <p:blipFill>
              <a:blip r:embed="rId3"/>
              <a:stretch>
                <a:fillRect/>
              </a:stretch>
            </p:blipFill>
            <p:spPr>
              <a:xfrm>
                <a:off x="4123159" y="1627633"/>
                <a:ext cx="1766604" cy="3050586"/>
              </a:xfrm>
              <a:prstGeom prst="rect">
                <a:avLst/>
              </a:prstGeom>
            </p:spPr>
          </p:pic>
        </mc:Fallback>
      </mc:AlternateContent>
      <p:sp>
        <p:nvSpPr>
          <p:cNvPr id="8" name="TextBox 7">
            <a:extLst>
              <a:ext uri="{FF2B5EF4-FFF2-40B4-BE49-F238E27FC236}">
                <a16:creationId xmlns:a16="http://schemas.microsoft.com/office/drawing/2014/main" id="{2EC80B5E-8DC0-4B61-8514-4B125CF1A23A}"/>
              </a:ext>
            </a:extLst>
          </p:cNvPr>
          <p:cNvSpPr txBox="1"/>
          <p:nvPr/>
        </p:nvSpPr>
        <p:spPr>
          <a:xfrm>
            <a:off x="3906850" y="3215482"/>
            <a:ext cx="2226923" cy="461665"/>
          </a:xfrm>
          <a:prstGeom prst="rect">
            <a:avLst/>
          </a:prstGeom>
          <a:noFill/>
        </p:spPr>
        <p:txBody>
          <a:bodyPr wrap="square">
            <a:spAutoFit/>
          </a:bodyPr>
          <a:lstStyle/>
          <a:p>
            <a:pPr algn="ctr"/>
            <a:r>
              <a:rPr lang="en-US" sz="2400" b="1" dirty="0"/>
              <a:t>Conservation </a:t>
            </a:r>
          </a:p>
        </p:txBody>
      </p:sp>
      <mc:AlternateContent xmlns:mc="http://schemas.openxmlformats.org/markup-compatibility/2006">
        <mc:Choice xmlns:am3d="http://schemas.microsoft.com/office/drawing/2017/model3d" Requires="am3d">
          <p:graphicFrame>
            <p:nvGraphicFramePr>
              <p:cNvPr id="9" name="3D Model 8" descr="Trophy base - pillar 1">
                <a:extLst>
                  <a:ext uri="{FF2B5EF4-FFF2-40B4-BE49-F238E27FC236}">
                    <a16:creationId xmlns:a16="http://schemas.microsoft.com/office/drawing/2014/main" id="{B2DE7FD6-8B69-49AA-8E0E-5AD5507FAED3}"/>
                  </a:ext>
                </a:extLst>
              </p:cNvPr>
              <p:cNvGraphicFramePr>
                <a:graphicFrameLocks noChangeAspect="1"/>
              </p:cNvGraphicFramePr>
              <p:nvPr>
                <p:extLst>
                  <p:ext uri="{D42A27DB-BD31-4B8C-83A1-F6EECF244321}">
                    <p14:modId xmlns:p14="http://schemas.microsoft.com/office/powerpoint/2010/main" val="1007963819"/>
                  </p:ext>
                </p:extLst>
              </p:nvPr>
            </p:nvGraphicFramePr>
            <p:xfrm>
              <a:off x="6170387" y="1627633"/>
              <a:ext cx="1766604" cy="3050586"/>
            </p:xfrm>
            <a:graphic>
              <a:graphicData uri="http://schemas.microsoft.com/office/drawing/2017/model3d">
                <am3d:model3d r:embed="rId2">
                  <am3d:spPr>
                    <a:xfrm>
                      <a:off x="0" y="0"/>
                      <a:ext cx="1766604" cy="3050586"/>
                    </a:xfrm>
                    <a:prstGeom prst="rect">
                      <a:avLst/>
                    </a:prstGeom>
                  </am3d:spPr>
                  <am3d:camera>
                    <am3d:pos x="0" y="0" z="58771907"/>
                    <am3d:up dx="0" dy="36000000" dz="0"/>
                    <am3d:lookAt x="0" y="0" z="0"/>
                    <am3d:perspective fov="2700000"/>
                  </am3d:camera>
                  <am3d:trans>
                    <am3d:meterPerModelUnit n="17381926" d="1000000"/>
                    <am3d:preTrans dx="-130016421" dy="-17999990" dz="-10318939"/>
                    <am3d:scale>
                      <am3d:sx n="1000000" d="1000000"/>
                      <am3d:sy n="1000000" d="1000000"/>
                      <am3d:sz n="1000000" d="1000000"/>
                    </am3d:scale>
                    <am3d:rot ax="-10513563" ay="-3873974" az="10541225"/>
                    <am3d:postTrans dx="0" dy="0" dz="0"/>
                  </am3d:trans>
                  <am3d:raster rName="Office3DRenderer" rVer="16.0.8326">
                    <am3d:blip r:embed="rId3"/>
                  </am3d:raster>
                  <am3d:objViewport viewportSz="327425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 name="3D Model 8" descr="Trophy base - pillar 1">
                <a:extLst>
                  <a:ext uri="{FF2B5EF4-FFF2-40B4-BE49-F238E27FC236}">
                    <a16:creationId xmlns:a16="http://schemas.microsoft.com/office/drawing/2014/main" id="{B2DE7FD6-8B69-49AA-8E0E-5AD5507FAED3}"/>
                  </a:ext>
                </a:extLst>
              </p:cNvPr>
              <p:cNvPicPr>
                <a:picLocks noGrp="1" noRot="1" noChangeAspect="1" noMove="1" noResize="1" noEditPoints="1" noAdjustHandles="1" noChangeArrowheads="1" noChangeShapeType="1" noCrop="1"/>
              </p:cNvPicPr>
              <p:nvPr/>
            </p:nvPicPr>
            <p:blipFill>
              <a:blip r:embed="rId3"/>
              <a:stretch>
                <a:fillRect/>
              </a:stretch>
            </p:blipFill>
            <p:spPr>
              <a:xfrm>
                <a:off x="6170387" y="1627633"/>
                <a:ext cx="1766604" cy="3050586"/>
              </a:xfrm>
              <a:prstGeom prst="rect">
                <a:avLst/>
              </a:prstGeom>
            </p:spPr>
          </p:pic>
        </mc:Fallback>
      </mc:AlternateContent>
      <p:sp>
        <p:nvSpPr>
          <p:cNvPr id="10" name="TextBox 9">
            <a:extLst>
              <a:ext uri="{FF2B5EF4-FFF2-40B4-BE49-F238E27FC236}">
                <a16:creationId xmlns:a16="http://schemas.microsoft.com/office/drawing/2014/main" id="{54730AE5-F817-4627-B7E1-2F69AD59E59F}"/>
              </a:ext>
            </a:extLst>
          </p:cNvPr>
          <p:cNvSpPr txBox="1"/>
          <p:nvPr/>
        </p:nvSpPr>
        <p:spPr>
          <a:xfrm>
            <a:off x="5954078" y="3215482"/>
            <a:ext cx="2226923" cy="461665"/>
          </a:xfrm>
          <a:prstGeom prst="rect">
            <a:avLst/>
          </a:prstGeom>
          <a:noFill/>
        </p:spPr>
        <p:txBody>
          <a:bodyPr wrap="square">
            <a:spAutoFit/>
          </a:bodyPr>
          <a:lstStyle/>
          <a:p>
            <a:pPr algn="ctr"/>
            <a:r>
              <a:rPr lang="en-US" sz="2400" b="1" dirty="0"/>
              <a:t>Community</a:t>
            </a:r>
          </a:p>
        </p:txBody>
      </p:sp>
      <mc:AlternateContent xmlns:mc="http://schemas.openxmlformats.org/markup-compatibility/2006">
        <mc:Choice xmlns:am3d="http://schemas.microsoft.com/office/drawing/2017/model3d" Requires="am3d">
          <p:graphicFrame>
            <p:nvGraphicFramePr>
              <p:cNvPr id="11" name="3D Model 10" descr="Trophy base - pillar 1">
                <a:extLst>
                  <a:ext uri="{FF2B5EF4-FFF2-40B4-BE49-F238E27FC236}">
                    <a16:creationId xmlns:a16="http://schemas.microsoft.com/office/drawing/2014/main" id="{3DA9D07E-D05B-450A-8FCA-1EF1ACE9CF40}"/>
                  </a:ext>
                </a:extLst>
              </p:cNvPr>
              <p:cNvGraphicFramePr>
                <a:graphicFrameLocks noChangeAspect="1"/>
              </p:cNvGraphicFramePr>
              <p:nvPr>
                <p:extLst>
                  <p:ext uri="{D42A27DB-BD31-4B8C-83A1-F6EECF244321}">
                    <p14:modId xmlns:p14="http://schemas.microsoft.com/office/powerpoint/2010/main" val="2238801344"/>
                  </p:ext>
                </p:extLst>
              </p:nvPr>
            </p:nvGraphicFramePr>
            <p:xfrm>
              <a:off x="8217615" y="1627633"/>
              <a:ext cx="1766604" cy="3050586"/>
            </p:xfrm>
            <a:graphic>
              <a:graphicData uri="http://schemas.microsoft.com/office/drawing/2017/model3d">
                <am3d:model3d r:embed="rId2">
                  <am3d:spPr>
                    <a:xfrm>
                      <a:off x="0" y="0"/>
                      <a:ext cx="1766604" cy="3050586"/>
                    </a:xfrm>
                    <a:prstGeom prst="rect">
                      <a:avLst/>
                    </a:prstGeom>
                  </am3d:spPr>
                  <am3d:camera>
                    <am3d:pos x="0" y="0" z="58771907"/>
                    <am3d:up dx="0" dy="36000000" dz="0"/>
                    <am3d:lookAt x="0" y="0" z="0"/>
                    <am3d:perspective fov="2700000"/>
                  </am3d:camera>
                  <am3d:trans>
                    <am3d:meterPerModelUnit n="17381926" d="1000000"/>
                    <am3d:preTrans dx="-130016421" dy="-17999990" dz="-10318939"/>
                    <am3d:scale>
                      <am3d:sx n="1000000" d="1000000"/>
                      <am3d:sy n="1000000" d="1000000"/>
                      <am3d:sz n="1000000" d="1000000"/>
                    </am3d:scale>
                    <am3d:rot ax="-10513563" ay="-3873974" az="10541225"/>
                    <am3d:postTrans dx="0" dy="0" dz="0"/>
                  </am3d:trans>
                  <am3d:raster rName="Office3DRenderer" rVer="16.0.8326">
                    <am3d:blip r:embed="rId3"/>
                  </am3d:raster>
                  <am3d:objViewport viewportSz="327425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1" name="3D Model 10" descr="Trophy base - pillar 1">
                <a:extLst>
                  <a:ext uri="{FF2B5EF4-FFF2-40B4-BE49-F238E27FC236}">
                    <a16:creationId xmlns:a16="http://schemas.microsoft.com/office/drawing/2014/main" id="{3DA9D07E-D05B-450A-8FCA-1EF1ACE9CF40}"/>
                  </a:ext>
                </a:extLst>
              </p:cNvPr>
              <p:cNvPicPr>
                <a:picLocks noGrp="1" noRot="1" noChangeAspect="1" noMove="1" noResize="1" noEditPoints="1" noAdjustHandles="1" noChangeArrowheads="1" noChangeShapeType="1" noCrop="1"/>
              </p:cNvPicPr>
              <p:nvPr/>
            </p:nvPicPr>
            <p:blipFill>
              <a:blip r:embed="rId3"/>
              <a:stretch>
                <a:fillRect/>
              </a:stretch>
            </p:blipFill>
            <p:spPr>
              <a:xfrm>
                <a:off x="8217615" y="1627633"/>
                <a:ext cx="1766604" cy="3050586"/>
              </a:xfrm>
              <a:prstGeom prst="rect">
                <a:avLst/>
              </a:prstGeom>
            </p:spPr>
          </p:pic>
        </mc:Fallback>
      </mc:AlternateContent>
      <p:sp>
        <p:nvSpPr>
          <p:cNvPr id="12" name="TextBox 11">
            <a:extLst>
              <a:ext uri="{FF2B5EF4-FFF2-40B4-BE49-F238E27FC236}">
                <a16:creationId xmlns:a16="http://schemas.microsoft.com/office/drawing/2014/main" id="{2A1A3E85-A1EE-4AA5-B618-51D08E8F6188}"/>
              </a:ext>
            </a:extLst>
          </p:cNvPr>
          <p:cNvSpPr txBox="1"/>
          <p:nvPr/>
        </p:nvSpPr>
        <p:spPr>
          <a:xfrm>
            <a:off x="8001306" y="3215482"/>
            <a:ext cx="2226923" cy="461665"/>
          </a:xfrm>
          <a:prstGeom prst="rect">
            <a:avLst/>
          </a:prstGeom>
          <a:noFill/>
        </p:spPr>
        <p:txBody>
          <a:bodyPr wrap="square">
            <a:spAutoFit/>
          </a:bodyPr>
          <a:lstStyle/>
          <a:p>
            <a:pPr algn="ctr"/>
            <a:r>
              <a:rPr lang="en-US" sz="2400" b="1" dirty="0"/>
              <a:t>Education</a:t>
            </a:r>
          </a:p>
        </p:txBody>
      </p:sp>
    </p:spTree>
    <p:extLst>
      <p:ext uri="{BB962C8B-B14F-4D97-AF65-F5344CB8AC3E}">
        <p14:creationId xmlns:p14="http://schemas.microsoft.com/office/powerpoint/2010/main" val="26083518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B55119-94E8-4806-91A9-660CAA59164A}"/>
              </a:ext>
            </a:extLst>
          </p:cNvPr>
          <p:cNvPicPr>
            <a:picLocks noChangeAspect="1"/>
          </p:cNvPicPr>
          <p:nvPr/>
        </p:nvPicPr>
        <p:blipFill>
          <a:blip r:embed="rId3"/>
          <a:stretch>
            <a:fillRect/>
          </a:stretch>
        </p:blipFill>
        <p:spPr>
          <a:xfrm>
            <a:off x="65833" y="3158610"/>
            <a:ext cx="12060333" cy="3600953"/>
          </a:xfrm>
          <a:prstGeom prst="rect">
            <a:avLst/>
          </a:prstGeom>
        </p:spPr>
      </p:pic>
      <p:sp>
        <p:nvSpPr>
          <p:cNvPr id="9" name="Title 8">
            <a:extLst>
              <a:ext uri="{FF2B5EF4-FFF2-40B4-BE49-F238E27FC236}">
                <a16:creationId xmlns:a16="http://schemas.microsoft.com/office/drawing/2014/main" id="{8093E300-67CC-4147-9D6E-E1A8E5F09AE5}"/>
              </a:ext>
            </a:extLst>
          </p:cNvPr>
          <p:cNvSpPr>
            <a:spLocks noGrp="1"/>
          </p:cNvSpPr>
          <p:nvPr>
            <p:ph type="title"/>
          </p:nvPr>
        </p:nvSpPr>
        <p:spPr/>
        <p:txBody>
          <a:bodyPr/>
          <a:lstStyle/>
          <a:p>
            <a:r>
              <a:rPr lang="en-US"/>
              <a:t>SFI 2022 Standards and Rules</a:t>
            </a:r>
          </a:p>
        </p:txBody>
      </p:sp>
      <p:sp>
        <p:nvSpPr>
          <p:cNvPr id="6" name="Content Placeholder 5">
            <a:extLst>
              <a:ext uri="{FF2B5EF4-FFF2-40B4-BE49-F238E27FC236}">
                <a16:creationId xmlns:a16="http://schemas.microsoft.com/office/drawing/2014/main" id="{A10A4351-CD0A-4F2A-A901-202F218456A8}"/>
              </a:ext>
            </a:extLst>
          </p:cNvPr>
          <p:cNvSpPr>
            <a:spLocks noGrp="1"/>
          </p:cNvSpPr>
          <p:nvPr>
            <p:ph idx="1"/>
          </p:nvPr>
        </p:nvSpPr>
        <p:spPr/>
        <p:txBody>
          <a:bodyPr>
            <a:normAutofit/>
          </a:bodyPr>
          <a:lstStyle/>
          <a:p>
            <a:r>
              <a:rPr lang="en-US" dirty="0"/>
              <a:t>Standards were updated in 2022 </a:t>
            </a:r>
          </a:p>
          <a:p>
            <a:r>
              <a:rPr lang="en-US" dirty="0"/>
              <a:t>Reflect SFI’s leadership in offering solutions to some of the world’s most pressing sustainability challenges.</a:t>
            </a:r>
          </a:p>
          <a:p>
            <a:endParaRPr lang="en-US" dirty="0"/>
          </a:p>
        </p:txBody>
      </p:sp>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A00E15-CFB9-4C58-B775-F5B378AEB478}"/>
              </a:ext>
            </a:extLst>
          </p:cNvPr>
          <p:cNvSpPr>
            <a:spLocks noGrp="1"/>
          </p:cNvSpPr>
          <p:nvPr>
            <p:ph type="title"/>
          </p:nvPr>
        </p:nvSpPr>
        <p:spPr/>
        <p:txBody>
          <a:bodyPr/>
          <a:lstStyle/>
          <a:p>
            <a:r>
              <a:rPr lang="en-US"/>
              <a:t>SFI And Certification</a:t>
            </a:r>
          </a:p>
        </p:txBody>
      </p:sp>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Shape 298"/>
          <p:cNvSpPr/>
          <p:nvPr/>
        </p:nvSpPr>
        <p:spPr>
          <a:xfrm>
            <a:off x="1905000" y="838201"/>
            <a:ext cx="8305800" cy="275589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a:bodyPr>
          <a:lstStyle/>
          <a:p>
            <a:pPr algn="ctr">
              <a:lnSpc>
                <a:spcPct val="80000"/>
              </a:lnSpc>
              <a:spcBef>
                <a:spcPts val="600"/>
              </a:spcBef>
              <a:defRPr sz="2800" i="0">
                <a:latin typeface="Rockwell"/>
                <a:ea typeface="Rockwell"/>
                <a:cs typeface="Rockwell"/>
                <a:sym typeface="Rockwell"/>
              </a:defRPr>
            </a:pPr>
            <a:endParaRPr sz="2100"/>
          </a:p>
        </p:txBody>
      </p:sp>
      <p:pic>
        <p:nvPicPr>
          <p:cNvPr id="299" name="image7.png" descr="UL_top_logo"/>
          <p:cNvPicPr>
            <a:picLocks noChangeAspect="1"/>
          </p:cNvPicPr>
          <p:nvPr/>
        </p:nvPicPr>
        <p:blipFill>
          <a:blip r:embed="rId3"/>
          <a:stretch>
            <a:fillRect/>
          </a:stretch>
        </p:blipFill>
        <p:spPr>
          <a:xfrm>
            <a:off x="4838700" y="5230810"/>
            <a:ext cx="2438400" cy="731838"/>
          </a:xfrm>
          <a:prstGeom prst="rect">
            <a:avLst/>
          </a:prstGeom>
          <a:ln w="12700">
            <a:miter lim="400000"/>
          </a:ln>
        </p:spPr>
      </p:pic>
      <p:pic>
        <p:nvPicPr>
          <p:cNvPr id="300" name="image8.jpeg" descr="01-08GHKSeal_l-de"/>
          <p:cNvPicPr>
            <a:picLocks noChangeAspect="1"/>
          </p:cNvPicPr>
          <p:nvPr/>
        </p:nvPicPr>
        <p:blipFill>
          <a:blip r:embed="rId4"/>
          <a:stretch>
            <a:fillRect/>
          </a:stretch>
        </p:blipFill>
        <p:spPr>
          <a:xfrm>
            <a:off x="4985646" y="4361655"/>
            <a:ext cx="1600200" cy="833438"/>
          </a:xfrm>
          <a:prstGeom prst="rect">
            <a:avLst/>
          </a:prstGeom>
          <a:ln w="12700">
            <a:miter lim="400000"/>
          </a:ln>
        </p:spPr>
      </p:pic>
      <p:pic>
        <p:nvPicPr>
          <p:cNvPr id="301" name="image8.png" descr="ama_logo2"/>
          <p:cNvPicPr>
            <a:picLocks noChangeAspect="1"/>
          </p:cNvPicPr>
          <p:nvPr/>
        </p:nvPicPr>
        <p:blipFill>
          <a:blip r:embed="rId5"/>
          <a:stretch>
            <a:fillRect/>
          </a:stretch>
        </p:blipFill>
        <p:spPr>
          <a:xfrm>
            <a:off x="2890146" y="5210174"/>
            <a:ext cx="2095500" cy="809625"/>
          </a:xfrm>
          <a:prstGeom prst="rect">
            <a:avLst/>
          </a:prstGeom>
          <a:ln w="12700">
            <a:miter lim="400000"/>
          </a:ln>
        </p:spPr>
      </p:pic>
      <p:sp>
        <p:nvSpPr>
          <p:cNvPr id="5" name="Title 4">
            <a:extLst>
              <a:ext uri="{FF2B5EF4-FFF2-40B4-BE49-F238E27FC236}">
                <a16:creationId xmlns:a16="http://schemas.microsoft.com/office/drawing/2014/main" id="{B925BD3B-E78B-4582-B3BD-4A3D06D1BBA7}"/>
              </a:ext>
            </a:extLst>
          </p:cNvPr>
          <p:cNvSpPr>
            <a:spLocks noGrp="1"/>
          </p:cNvSpPr>
          <p:nvPr>
            <p:ph type="title"/>
          </p:nvPr>
        </p:nvSpPr>
        <p:spPr/>
        <p:txBody>
          <a:bodyPr>
            <a:normAutofit/>
          </a:bodyPr>
          <a:lstStyle/>
          <a:p>
            <a:r>
              <a:rPr lang="en-US"/>
              <a:t>How many have heard of Forest Certification?</a:t>
            </a:r>
          </a:p>
        </p:txBody>
      </p:sp>
      <p:sp>
        <p:nvSpPr>
          <p:cNvPr id="3" name="Content Placeholder 2">
            <a:extLst>
              <a:ext uri="{FF2B5EF4-FFF2-40B4-BE49-F238E27FC236}">
                <a16:creationId xmlns:a16="http://schemas.microsoft.com/office/drawing/2014/main" id="{F8AEDC48-8F17-4139-8D1D-27CF2FCC14B1}"/>
              </a:ext>
            </a:extLst>
          </p:cNvPr>
          <p:cNvSpPr>
            <a:spLocks noGrp="1"/>
          </p:cNvSpPr>
          <p:nvPr>
            <p:ph idx="1"/>
          </p:nvPr>
        </p:nvSpPr>
        <p:spPr/>
        <p:txBody>
          <a:bodyPr/>
          <a:lstStyle/>
          <a:p>
            <a:r>
              <a:rPr lang="en-US"/>
              <a:t>Do you know of any other Certification Programs?</a:t>
            </a:r>
          </a:p>
          <a:p>
            <a:r>
              <a:rPr lang="en-US"/>
              <a:t>Electronics – UL (Underwriters Laboratories) – </a:t>
            </a:r>
            <a:r>
              <a:rPr lang="en-US" err="1"/>
              <a:t>WiFi</a:t>
            </a:r>
            <a:r>
              <a:rPr lang="en-US"/>
              <a:t>  -- Bluetooth</a:t>
            </a:r>
          </a:p>
          <a:p>
            <a:r>
              <a:rPr lang="en-US"/>
              <a:t>Good Housekeeping</a:t>
            </a:r>
          </a:p>
          <a:p>
            <a:r>
              <a:rPr lang="en-US"/>
              <a:t>Medical – AMA </a:t>
            </a:r>
          </a:p>
          <a:p>
            <a:r>
              <a:rPr lang="en-US"/>
              <a:t>Marine Products – Marine Stewardship Council</a:t>
            </a:r>
          </a:p>
          <a:p>
            <a:r>
              <a:rPr lang="en-US"/>
              <a:t>Accounting - CPA</a:t>
            </a:r>
          </a:p>
        </p:txBody>
      </p:sp>
      <p:pic>
        <p:nvPicPr>
          <p:cNvPr id="1026" name="Picture 2">
            <a:extLst>
              <a:ext uri="{FF2B5EF4-FFF2-40B4-BE49-F238E27FC236}">
                <a16:creationId xmlns:a16="http://schemas.microsoft.com/office/drawing/2014/main" id="{A65463DC-E240-4B0C-BCC0-A397372549C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70697" y="2980838"/>
            <a:ext cx="3791164" cy="379819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p:tmAbs val="0"/>
                                  </p:iterate>
                                  <p:childTnLst>
                                    <p:set>
                                      <p:cBhvr>
                                        <p:cTn id="6" fill="hold"/>
                                        <p:tgtEl>
                                          <p:spTgt spid="30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299"/>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iterate>
                                    <p:tmAbs val="0"/>
                                  </p:iterate>
                                  <p:childTnLst>
                                    <p:set>
                                      <p:cBhvr>
                                        <p:cTn id="12" fill="hold"/>
                                        <p:tgtEl>
                                          <p:spTgt spid="3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 grpId="0" animBg="1" advAuto="0"/>
      <p:bldP spid="300" grpId="0" animBg="1" advAuto="0"/>
      <p:bldP spid="301" grpId="0"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8A101-7B98-478B-A6EA-9F3665AE24E5}"/>
              </a:ext>
            </a:extLst>
          </p:cNvPr>
          <p:cNvSpPr>
            <a:spLocks noGrp="1"/>
          </p:cNvSpPr>
          <p:nvPr>
            <p:ph type="title"/>
          </p:nvPr>
        </p:nvSpPr>
        <p:spPr/>
        <p:txBody>
          <a:bodyPr/>
          <a:lstStyle/>
          <a:p>
            <a:r>
              <a:rPr lang="en-US" dirty="0"/>
              <a:t>SFI Product Labeling</a:t>
            </a:r>
          </a:p>
        </p:txBody>
      </p:sp>
      <p:pic>
        <p:nvPicPr>
          <p:cNvPr id="5" name="Content Placeholder 4">
            <a:extLst>
              <a:ext uri="{FF2B5EF4-FFF2-40B4-BE49-F238E27FC236}">
                <a16:creationId xmlns:a16="http://schemas.microsoft.com/office/drawing/2014/main" id="{8E0F0594-3824-4023-B0EF-1AC36FD20B75}"/>
              </a:ext>
            </a:extLst>
          </p:cNvPr>
          <p:cNvPicPr>
            <a:picLocks noGrp="1" noChangeAspect="1"/>
          </p:cNvPicPr>
          <p:nvPr>
            <p:ph idx="1"/>
          </p:nvPr>
        </p:nvPicPr>
        <p:blipFill>
          <a:blip r:embed="rId3"/>
          <a:stretch>
            <a:fillRect/>
          </a:stretch>
        </p:blipFill>
        <p:spPr>
          <a:xfrm>
            <a:off x="838200" y="1386911"/>
            <a:ext cx="10515600" cy="3913676"/>
          </a:xfrm>
        </p:spPr>
      </p:pic>
    </p:spTree>
    <p:extLst>
      <p:ext uri="{BB962C8B-B14F-4D97-AF65-F5344CB8AC3E}">
        <p14:creationId xmlns:p14="http://schemas.microsoft.com/office/powerpoint/2010/main" val="4028605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 name="Shape 304"/>
          <p:cNvSpPr/>
          <p:nvPr/>
        </p:nvSpPr>
        <p:spPr>
          <a:xfrm>
            <a:off x="1966986" y="710659"/>
            <a:ext cx="4915729" cy="61247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a:lnSpc>
                <a:spcPts val="4000"/>
              </a:lnSpc>
              <a:defRPr sz="4000" b="1">
                <a:solidFill>
                  <a:srgbClr val="7AC133"/>
                </a:solidFill>
                <a:latin typeface="+mj-lt"/>
                <a:ea typeface="+mj-ea"/>
                <a:cs typeface="+mj-cs"/>
                <a:sym typeface="Arial"/>
              </a:defRPr>
            </a:pPr>
            <a:endParaRPr sz="4000"/>
          </a:p>
        </p:txBody>
      </p:sp>
      <p:sp>
        <p:nvSpPr>
          <p:cNvPr id="305" name="Shape 305"/>
          <p:cNvSpPr/>
          <p:nvPr/>
        </p:nvSpPr>
        <p:spPr>
          <a:xfrm>
            <a:off x="1966985" y="2306782"/>
            <a:ext cx="5645236" cy="430883"/>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a:defRPr sz="2400">
                <a:solidFill>
                  <a:srgbClr val="808080"/>
                </a:solidFill>
                <a:latin typeface="+mj-lt"/>
                <a:ea typeface="+mj-ea"/>
                <a:cs typeface="+mj-cs"/>
                <a:sym typeface="Arial"/>
              </a:defRPr>
            </a:pPr>
            <a:endParaRPr sz="2200"/>
          </a:p>
        </p:txBody>
      </p:sp>
      <p:sp>
        <p:nvSpPr>
          <p:cNvPr id="2" name="Title 1">
            <a:extLst>
              <a:ext uri="{FF2B5EF4-FFF2-40B4-BE49-F238E27FC236}">
                <a16:creationId xmlns:a16="http://schemas.microsoft.com/office/drawing/2014/main" id="{EE7CFF6A-3246-4EE0-B5D8-839CC135B473}"/>
              </a:ext>
            </a:extLst>
          </p:cNvPr>
          <p:cNvSpPr>
            <a:spLocks noGrp="1"/>
          </p:cNvSpPr>
          <p:nvPr>
            <p:ph type="title"/>
          </p:nvPr>
        </p:nvSpPr>
        <p:spPr/>
        <p:txBody>
          <a:bodyPr>
            <a:normAutofit/>
          </a:bodyPr>
          <a:lstStyle/>
          <a:p>
            <a:r>
              <a:rPr lang="en-US"/>
              <a:t>SFI’s Four Standards</a:t>
            </a:r>
          </a:p>
        </p:txBody>
      </p:sp>
      <p:sp>
        <p:nvSpPr>
          <p:cNvPr id="3" name="Content Placeholder 2">
            <a:extLst>
              <a:ext uri="{FF2B5EF4-FFF2-40B4-BE49-F238E27FC236}">
                <a16:creationId xmlns:a16="http://schemas.microsoft.com/office/drawing/2014/main" id="{9C11EA64-2452-4921-978C-36EF87BB4C4D}"/>
              </a:ext>
            </a:extLst>
          </p:cNvPr>
          <p:cNvSpPr>
            <a:spLocks noGrp="1"/>
          </p:cNvSpPr>
          <p:nvPr>
            <p:ph idx="1"/>
          </p:nvPr>
        </p:nvSpPr>
        <p:spPr/>
        <p:txBody>
          <a:bodyPr>
            <a:normAutofit/>
          </a:bodyPr>
          <a:lstStyle/>
          <a:p>
            <a:r>
              <a:rPr lang="en-US" sz="3200" dirty="0"/>
              <a:t>SFI now has four standards to support responsible forestry and procurement at each point in the supply chain: </a:t>
            </a:r>
          </a:p>
          <a:p>
            <a:pPr lvl="1"/>
            <a:r>
              <a:rPr lang="en-US" sz="2800" dirty="0"/>
              <a:t>2022 Forest Management Standard *</a:t>
            </a:r>
          </a:p>
          <a:p>
            <a:pPr lvl="1"/>
            <a:r>
              <a:rPr lang="en-US" sz="2800" dirty="0"/>
              <a:t>2022 Fiber Sourcing Standard</a:t>
            </a:r>
          </a:p>
          <a:p>
            <a:pPr lvl="1"/>
            <a:r>
              <a:rPr lang="en-US" sz="2800" dirty="0"/>
              <a:t>2022 Chain-of-Custody Standard *</a:t>
            </a:r>
          </a:p>
          <a:p>
            <a:pPr lvl="1"/>
            <a:r>
              <a:rPr lang="en-US" sz="2800" dirty="0"/>
              <a:t>2022 Certified Sourcing Standard</a:t>
            </a:r>
          </a:p>
          <a:p>
            <a:endParaRPr lang="en-US" sz="3200" dirty="0"/>
          </a:p>
          <a:p>
            <a:pPr marL="0" indent="0">
              <a:buNone/>
            </a:pPr>
            <a:r>
              <a:rPr lang="en-US" sz="3200" dirty="0"/>
              <a:t>* Important Logging Indicators</a:t>
            </a:r>
          </a:p>
        </p:txBody>
      </p:sp>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 name="Shape 309"/>
          <p:cNvSpPr/>
          <p:nvPr/>
        </p:nvSpPr>
        <p:spPr>
          <a:xfrm>
            <a:off x="1875560" y="495744"/>
            <a:ext cx="7268020" cy="58477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3200" b="1">
                <a:solidFill>
                  <a:srgbClr val="7C7B95"/>
                </a:solidFill>
                <a:latin typeface="+mj-lt"/>
                <a:ea typeface="+mj-ea"/>
                <a:cs typeface="+mj-cs"/>
                <a:sym typeface="Arial"/>
              </a:defRPr>
            </a:lvl1pPr>
          </a:lstStyle>
          <a:p>
            <a:endParaRPr/>
          </a:p>
        </p:txBody>
      </p:sp>
      <p:sp>
        <p:nvSpPr>
          <p:cNvPr id="310" name="Shape 310"/>
          <p:cNvSpPr/>
          <p:nvPr/>
        </p:nvSpPr>
        <p:spPr>
          <a:xfrm>
            <a:off x="2209800" y="2057400"/>
            <a:ext cx="3938879" cy="492438"/>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marL="342900" indent="-342900">
              <a:buSzPct val="100000"/>
              <a:buFont typeface="Arial"/>
              <a:buChar char="•"/>
              <a:defRPr sz="2600">
                <a:solidFill>
                  <a:srgbClr val="595959"/>
                </a:solidFill>
                <a:latin typeface="+mj-lt"/>
                <a:ea typeface="+mj-ea"/>
                <a:cs typeface="+mj-cs"/>
                <a:sym typeface="Arial"/>
              </a:defRPr>
            </a:pPr>
            <a:endParaRPr sz="2600"/>
          </a:p>
        </p:txBody>
      </p:sp>
      <p:sp>
        <p:nvSpPr>
          <p:cNvPr id="311" name="Shape 311"/>
          <p:cNvSpPr/>
          <p:nvPr/>
        </p:nvSpPr>
        <p:spPr>
          <a:xfrm>
            <a:off x="2362200" y="5257798"/>
            <a:ext cx="6298889" cy="430883"/>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2200">
                <a:solidFill>
                  <a:srgbClr val="7C7B95"/>
                </a:solidFill>
                <a:latin typeface="+mj-lt"/>
                <a:ea typeface="+mj-ea"/>
                <a:cs typeface="+mj-cs"/>
                <a:sym typeface="Arial"/>
              </a:defRPr>
            </a:lvl1pPr>
          </a:lstStyle>
          <a:p>
            <a:endParaRPr/>
          </a:p>
        </p:txBody>
      </p:sp>
      <p:sp>
        <p:nvSpPr>
          <p:cNvPr id="2" name="Title 1">
            <a:extLst>
              <a:ext uri="{FF2B5EF4-FFF2-40B4-BE49-F238E27FC236}">
                <a16:creationId xmlns:a16="http://schemas.microsoft.com/office/drawing/2014/main" id="{EFC6C553-8DE0-4B22-944E-2927EC73AC45}"/>
              </a:ext>
            </a:extLst>
          </p:cNvPr>
          <p:cNvSpPr>
            <a:spLocks noGrp="1"/>
          </p:cNvSpPr>
          <p:nvPr>
            <p:ph type="title"/>
          </p:nvPr>
        </p:nvSpPr>
        <p:spPr/>
        <p:txBody>
          <a:bodyPr>
            <a:normAutofit/>
          </a:bodyPr>
          <a:lstStyle/>
          <a:p>
            <a:r>
              <a:rPr lang="en-US"/>
              <a:t>2022 Forest Management Standard</a:t>
            </a:r>
          </a:p>
        </p:txBody>
      </p:sp>
      <p:sp>
        <p:nvSpPr>
          <p:cNvPr id="5" name="Content Placeholder 4">
            <a:extLst>
              <a:ext uri="{FF2B5EF4-FFF2-40B4-BE49-F238E27FC236}">
                <a16:creationId xmlns:a16="http://schemas.microsoft.com/office/drawing/2014/main" id="{10BB77FE-7CE7-41E0-9222-A98022227C50}"/>
              </a:ext>
            </a:extLst>
          </p:cNvPr>
          <p:cNvSpPr>
            <a:spLocks noGrp="1"/>
          </p:cNvSpPr>
          <p:nvPr>
            <p:ph sz="half" idx="1"/>
          </p:nvPr>
        </p:nvSpPr>
        <p:spPr/>
        <p:txBody>
          <a:bodyPr>
            <a:normAutofit fontScale="92500" lnSpcReduction="10000"/>
          </a:bodyPr>
          <a:lstStyle/>
          <a:p>
            <a:r>
              <a:rPr lang="en-US"/>
              <a:t>Program or monitoring system to ensure efficient utilization</a:t>
            </a:r>
          </a:p>
          <a:p>
            <a:r>
              <a:rPr lang="en-US"/>
              <a:t>Loggers who are aware of their responsibility as professionals are better equipped to protect the environment</a:t>
            </a:r>
          </a:p>
          <a:p>
            <a:r>
              <a:rPr lang="en-US"/>
              <a:t>Two logger training indicators</a:t>
            </a:r>
          </a:p>
          <a:p>
            <a:pPr lvl="1"/>
            <a:r>
              <a:rPr lang="en-US"/>
              <a:t>Core training needed to attain qualified logging professional status. </a:t>
            </a:r>
          </a:p>
          <a:p>
            <a:pPr lvl="1"/>
            <a:r>
              <a:rPr lang="en-US"/>
              <a:t>Continuing education needed to maintain qualified logging professional status. </a:t>
            </a:r>
          </a:p>
        </p:txBody>
      </p:sp>
      <p:pic>
        <p:nvPicPr>
          <p:cNvPr id="9" name="Picture 8">
            <a:extLst>
              <a:ext uri="{FF2B5EF4-FFF2-40B4-BE49-F238E27FC236}">
                <a16:creationId xmlns:a16="http://schemas.microsoft.com/office/drawing/2014/main" id="{427DC7AB-D0E1-42A8-93EF-DBD29E922B0A}"/>
              </a:ext>
            </a:extLst>
          </p:cNvPr>
          <p:cNvPicPr>
            <a:picLocks noChangeAspect="1"/>
          </p:cNvPicPr>
          <p:nvPr/>
        </p:nvPicPr>
        <p:blipFill>
          <a:blip r:embed="rId3"/>
          <a:stretch>
            <a:fillRect/>
          </a:stretch>
        </p:blipFill>
        <p:spPr>
          <a:xfrm>
            <a:off x="6922503" y="1317199"/>
            <a:ext cx="5228401" cy="5509979"/>
          </a:xfrm>
          <a:prstGeom prst="rect">
            <a:avLst/>
          </a:prstGeom>
        </p:spPr>
      </p:pic>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Shape 316"/>
          <p:cNvSpPr/>
          <p:nvPr/>
        </p:nvSpPr>
        <p:spPr>
          <a:xfrm>
            <a:off x="1888158" y="188536"/>
            <a:ext cx="8563026" cy="584771"/>
          </a:xfrm>
          <a:prstGeom prst="rect">
            <a:avLst/>
          </a:prstGeom>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lvl1pPr>
              <a:defRPr sz="3200" b="1">
                <a:solidFill>
                  <a:srgbClr val="006F72"/>
                </a:solidFill>
                <a:latin typeface="+mj-lt"/>
                <a:ea typeface="+mj-ea"/>
                <a:cs typeface="+mj-cs"/>
                <a:sym typeface="Arial"/>
              </a:defRPr>
            </a:lvl1pPr>
          </a:lstStyle>
          <a:p>
            <a:endParaRPr/>
          </a:p>
        </p:txBody>
      </p:sp>
      <p:sp>
        <p:nvSpPr>
          <p:cNvPr id="318" name="Shape 318"/>
          <p:cNvSpPr/>
          <p:nvPr/>
        </p:nvSpPr>
        <p:spPr>
          <a:xfrm>
            <a:off x="2753615" y="4700956"/>
            <a:ext cx="7422182" cy="38728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a:lnSpc>
                <a:spcPts val="2300"/>
              </a:lnSpc>
              <a:spcBef>
                <a:spcPts val="1200"/>
              </a:spcBef>
              <a:defRPr sz="2000">
                <a:solidFill>
                  <a:srgbClr val="006F72"/>
                </a:solidFill>
                <a:latin typeface="+mj-lt"/>
                <a:ea typeface="+mj-ea"/>
                <a:cs typeface="+mj-cs"/>
                <a:sym typeface="Arial"/>
              </a:defRPr>
            </a:pPr>
            <a:endParaRPr sz="2000"/>
          </a:p>
        </p:txBody>
      </p:sp>
      <p:sp>
        <p:nvSpPr>
          <p:cNvPr id="2" name="Title 1">
            <a:extLst>
              <a:ext uri="{FF2B5EF4-FFF2-40B4-BE49-F238E27FC236}">
                <a16:creationId xmlns:a16="http://schemas.microsoft.com/office/drawing/2014/main" id="{7EE15D5B-91E6-4035-9847-99743F8CC571}"/>
              </a:ext>
            </a:extLst>
          </p:cNvPr>
          <p:cNvSpPr>
            <a:spLocks noGrp="1"/>
          </p:cNvSpPr>
          <p:nvPr>
            <p:ph type="title"/>
          </p:nvPr>
        </p:nvSpPr>
        <p:spPr/>
        <p:txBody>
          <a:bodyPr>
            <a:normAutofit/>
          </a:bodyPr>
          <a:lstStyle/>
          <a:p>
            <a:r>
              <a:rPr lang="en-US"/>
              <a:t>2022 Chain-of-Custody Standard</a:t>
            </a:r>
          </a:p>
        </p:txBody>
      </p:sp>
      <p:pic>
        <p:nvPicPr>
          <p:cNvPr id="8" name="Content Placeholder 7">
            <a:extLst>
              <a:ext uri="{FF2B5EF4-FFF2-40B4-BE49-F238E27FC236}">
                <a16:creationId xmlns:a16="http://schemas.microsoft.com/office/drawing/2014/main" id="{51694DED-0565-4DA1-8424-05DFC5C8904B}"/>
              </a:ext>
            </a:extLst>
          </p:cNvPr>
          <p:cNvPicPr>
            <a:picLocks noGrp="1" noChangeAspect="1"/>
          </p:cNvPicPr>
          <p:nvPr>
            <p:ph sz="half" idx="1"/>
          </p:nvPr>
        </p:nvPicPr>
        <p:blipFill>
          <a:blip r:embed="rId3"/>
          <a:stretch>
            <a:fillRect/>
          </a:stretch>
        </p:blipFill>
        <p:spPr>
          <a:xfrm>
            <a:off x="838200" y="1940838"/>
            <a:ext cx="5181600" cy="4120912"/>
          </a:xfrm>
        </p:spPr>
      </p:pic>
      <p:sp>
        <p:nvSpPr>
          <p:cNvPr id="11" name="Shape 317">
            <a:extLst>
              <a:ext uri="{FF2B5EF4-FFF2-40B4-BE49-F238E27FC236}">
                <a16:creationId xmlns:a16="http://schemas.microsoft.com/office/drawing/2014/main" id="{7AC36727-B0EB-4DAC-BD9F-C934DF5DB6A4}"/>
              </a:ext>
            </a:extLst>
          </p:cNvPr>
          <p:cNvSpPr>
            <a:spLocks noGrp="1"/>
          </p:cNvSpPr>
          <p:nvPr>
            <p:ph sz="half" idx="2"/>
          </p:nvPr>
        </p:nvSpPr>
        <p:spPr>
          <a:xfrm>
            <a:off x="6172200" y="1825625"/>
            <a:ext cx="5181600" cy="2935158"/>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2800">
                <a:latin typeface="+mj-lt"/>
                <a:ea typeface="+mj-ea"/>
                <a:cs typeface="+mj-cs"/>
                <a:sym typeface="Arial"/>
              </a:defRPr>
            </a:lvl1pPr>
          </a:lstStyle>
          <a:p>
            <a:r>
              <a:t>An accounting system that tracks forest fiber content through production and manufacturing to the end</a:t>
            </a:r>
            <a:r>
              <a:rPr lang="en-US"/>
              <a:t> product.</a:t>
            </a:r>
          </a:p>
          <a:p>
            <a:r>
              <a:rPr lang="en-US"/>
              <a:t>Tracks the percentage of fiber from certified forests, certified sourcing and recycled content. </a:t>
            </a:r>
          </a:p>
        </p:txBody>
      </p:sp>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 name="Shape 323"/>
          <p:cNvSpPr/>
          <p:nvPr/>
        </p:nvSpPr>
        <p:spPr>
          <a:xfrm>
            <a:off x="1888159" y="499542"/>
            <a:ext cx="8953701" cy="58477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3200" b="1">
                <a:solidFill>
                  <a:srgbClr val="DB7123"/>
                </a:solidFill>
                <a:latin typeface="+mj-lt"/>
                <a:ea typeface="+mj-ea"/>
                <a:cs typeface="+mj-cs"/>
                <a:sym typeface="Arial"/>
              </a:defRPr>
            </a:lvl1pPr>
          </a:lstStyle>
          <a:p>
            <a:endParaRPr/>
          </a:p>
        </p:txBody>
      </p:sp>
      <p:sp>
        <p:nvSpPr>
          <p:cNvPr id="324" name="Shape 324"/>
          <p:cNvSpPr/>
          <p:nvPr/>
        </p:nvSpPr>
        <p:spPr>
          <a:xfrm>
            <a:off x="1888159" y="1290274"/>
            <a:ext cx="8243145" cy="523216"/>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2800">
                <a:solidFill>
                  <a:srgbClr val="808080"/>
                </a:solidFill>
                <a:latin typeface="+mj-lt"/>
                <a:ea typeface="+mj-ea"/>
                <a:cs typeface="+mj-cs"/>
                <a:sym typeface="Arial"/>
              </a:defRPr>
            </a:lvl1pPr>
          </a:lstStyle>
          <a:p>
            <a:endParaRPr/>
          </a:p>
        </p:txBody>
      </p:sp>
      <p:sp>
        <p:nvSpPr>
          <p:cNvPr id="325" name="Shape 325"/>
          <p:cNvSpPr/>
          <p:nvPr/>
        </p:nvSpPr>
        <p:spPr>
          <a:xfrm>
            <a:off x="4858358" y="4781579"/>
            <a:ext cx="5317438" cy="430883"/>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2200">
                <a:solidFill>
                  <a:srgbClr val="DB7123"/>
                </a:solidFill>
                <a:latin typeface="+mj-lt"/>
                <a:ea typeface="+mj-ea"/>
                <a:cs typeface="+mj-cs"/>
                <a:sym typeface="Arial"/>
              </a:defRPr>
            </a:lvl1pPr>
          </a:lstStyle>
          <a:p>
            <a:endParaRPr/>
          </a:p>
        </p:txBody>
      </p:sp>
      <p:sp>
        <p:nvSpPr>
          <p:cNvPr id="2" name="Title 1">
            <a:extLst>
              <a:ext uri="{FF2B5EF4-FFF2-40B4-BE49-F238E27FC236}">
                <a16:creationId xmlns:a16="http://schemas.microsoft.com/office/drawing/2014/main" id="{BB8A9341-65A4-418E-A8ED-8961D72AC346}"/>
              </a:ext>
            </a:extLst>
          </p:cNvPr>
          <p:cNvSpPr>
            <a:spLocks noGrp="1"/>
          </p:cNvSpPr>
          <p:nvPr>
            <p:ph type="title"/>
          </p:nvPr>
        </p:nvSpPr>
        <p:spPr/>
        <p:txBody>
          <a:bodyPr/>
          <a:lstStyle/>
          <a:p>
            <a:r>
              <a:rPr lang="en-US"/>
              <a:t>2022 Fiber Sourcing Standard</a:t>
            </a:r>
          </a:p>
        </p:txBody>
      </p:sp>
      <p:sp>
        <p:nvSpPr>
          <p:cNvPr id="3" name="Content Placeholder 2">
            <a:extLst>
              <a:ext uri="{FF2B5EF4-FFF2-40B4-BE49-F238E27FC236}">
                <a16:creationId xmlns:a16="http://schemas.microsoft.com/office/drawing/2014/main" id="{3C5A7A5B-BC32-4ACF-ACC2-699787D15027}"/>
              </a:ext>
            </a:extLst>
          </p:cNvPr>
          <p:cNvSpPr>
            <a:spLocks noGrp="1"/>
          </p:cNvSpPr>
          <p:nvPr>
            <p:ph sz="half" idx="1"/>
          </p:nvPr>
        </p:nvSpPr>
        <p:spPr/>
        <p:txBody>
          <a:bodyPr>
            <a:normAutofit/>
          </a:bodyPr>
          <a:lstStyle/>
          <a:p>
            <a:r>
              <a:rPr lang="en-US"/>
              <a:t>Sets mandatory practice requirements for responsible procurement of all fiber whether forest is certified or not. </a:t>
            </a:r>
          </a:p>
          <a:p>
            <a:r>
              <a:rPr lang="en-US"/>
              <a:t>The standard holds the individual mills accountable for promoting responsible forestry.</a:t>
            </a:r>
          </a:p>
          <a:p>
            <a:r>
              <a:rPr lang="en-US"/>
              <a:t>Requires the promotion and use of qualified logging professionals</a:t>
            </a:r>
          </a:p>
        </p:txBody>
      </p:sp>
      <p:pic>
        <p:nvPicPr>
          <p:cNvPr id="8" name="Content Placeholder 7">
            <a:extLst>
              <a:ext uri="{FF2B5EF4-FFF2-40B4-BE49-F238E27FC236}">
                <a16:creationId xmlns:a16="http://schemas.microsoft.com/office/drawing/2014/main" id="{DA5940A8-B4A0-446F-A988-DC731541A215}"/>
              </a:ext>
            </a:extLst>
          </p:cNvPr>
          <p:cNvPicPr>
            <a:picLocks noGrp="1" noChangeAspect="1"/>
          </p:cNvPicPr>
          <p:nvPr>
            <p:ph sz="half" idx="2"/>
          </p:nvPr>
        </p:nvPicPr>
        <p:blipFill>
          <a:blip r:embed="rId3"/>
          <a:stretch>
            <a:fillRect/>
          </a:stretch>
        </p:blipFill>
        <p:spPr>
          <a:xfrm>
            <a:off x="6343719" y="1290274"/>
            <a:ext cx="5659131" cy="5274738"/>
          </a:xfrm>
        </p:spPr>
      </p:pic>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 name="Shape 323"/>
          <p:cNvSpPr/>
          <p:nvPr/>
        </p:nvSpPr>
        <p:spPr>
          <a:xfrm>
            <a:off x="1888159" y="499542"/>
            <a:ext cx="8953701" cy="58477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3200" b="1">
                <a:solidFill>
                  <a:srgbClr val="DB7123"/>
                </a:solidFill>
                <a:latin typeface="+mj-lt"/>
                <a:ea typeface="+mj-ea"/>
                <a:cs typeface="+mj-cs"/>
                <a:sym typeface="Arial"/>
              </a:defRPr>
            </a:lvl1pPr>
          </a:lstStyle>
          <a:p>
            <a:endParaRPr/>
          </a:p>
        </p:txBody>
      </p:sp>
      <p:sp>
        <p:nvSpPr>
          <p:cNvPr id="324" name="Shape 324"/>
          <p:cNvSpPr/>
          <p:nvPr/>
        </p:nvSpPr>
        <p:spPr>
          <a:xfrm>
            <a:off x="1888159" y="1290274"/>
            <a:ext cx="8243145" cy="523216"/>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2800">
                <a:solidFill>
                  <a:srgbClr val="808080"/>
                </a:solidFill>
                <a:latin typeface="+mj-lt"/>
                <a:ea typeface="+mj-ea"/>
                <a:cs typeface="+mj-cs"/>
                <a:sym typeface="Arial"/>
              </a:defRPr>
            </a:lvl1pPr>
          </a:lstStyle>
          <a:p>
            <a:endParaRPr/>
          </a:p>
        </p:txBody>
      </p:sp>
      <p:sp>
        <p:nvSpPr>
          <p:cNvPr id="325" name="Shape 325"/>
          <p:cNvSpPr/>
          <p:nvPr/>
        </p:nvSpPr>
        <p:spPr>
          <a:xfrm>
            <a:off x="4858358" y="4781579"/>
            <a:ext cx="5317438" cy="430883"/>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2200">
                <a:solidFill>
                  <a:srgbClr val="DB7123"/>
                </a:solidFill>
                <a:latin typeface="+mj-lt"/>
                <a:ea typeface="+mj-ea"/>
                <a:cs typeface="+mj-cs"/>
                <a:sym typeface="Arial"/>
              </a:defRPr>
            </a:lvl1pPr>
          </a:lstStyle>
          <a:p>
            <a:endParaRPr/>
          </a:p>
        </p:txBody>
      </p:sp>
      <p:sp>
        <p:nvSpPr>
          <p:cNvPr id="2" name="Title 1">
            <a:extLst>
              <a:ext uri="{FF2B5EF4-FFF2-40B4-BE49-F238E27FC236}">
                <a16:creationId xmlns:a16="http://schemas.microsoft.com/office/drawing/2014/main" id="{BB8A9341-65A4-418E-A8ED-8961D72AC346}"/>
              </a:ext>
            </a:extLst>
          </p:cNvPr>
          <p:cNvSpPr>
            <a:spLocks noGrp="1"/>
          </p:cNvSpPr>
          <p:nvPr>
            <p:ph type="title"/>
          </p:nvPr>
        </p:nvSpPr>
        <p:spPr/>
        <p:txBody>
          <a:bodyPr/>
          <a:lstStyle/>
          <a:p>
            <a:r>
              <a:rPr lang="en-US"/>
              <a:t>2022 Certified Sourcing Standard</a:t>
            </a:r>
          </a:p>
        </p:txBody>
      </p:sp>
      <p:sp>
        <p:nvSpPr>
          <p:cNvPr id="3" name="Content Placeholder 2">
            <a:extLst>
              <a:ext uri="{FF2B5EF4-FFF2-40B4-BE49-F238E27FC236}">
                <a16:creationId xmlns:a16="http://schemas.microsoft.com/office/drawing/2014/main" id="{3C5A7A5B-BC32-4ACF-ACC2-699787D15027}"/>
              </a:ext>
            </a:extLst>
          </p:cNvPr>
          <p:cNvSpPr>
            <a:spLocks noGrp="1"/>
          </p:cNvSpPr>
          <p:nvPr>
            <p:ph sz="half" idx="1"/>
          </p:nvPr>
        </p:nvSpPr>
        <p:spPr/>
        <p:txBody>
          <a:bodyPr>
            <a:normAutofit/>
          </a:bodyPr>
          <a:lstStyle/>
          <a:p>
            <a:r>
              <a:rPr lang="en-US"/>
              <a:t>Standards for primary and secondary producers sourcing SFI Certified Sourcing inputs to make an SFI Certified Sourcing claim.</a:t>
            </a:r>
          </a:p>
          <a:p>
            <a:r>
              <a:rPr lang="en-US"/>
              <a:t>No specific rules or indicators related to Logging.</a:t>
            </a:r>
          </a:p>
        </p:txBody>
      </p:sp>
      <p:pic>
        <p:nvPicPr>
          <p:cNvPr id="7" name="Content Placeholder 6">
            <a:extLst>
              <a:ext uri="{FF2B5EF4-FFF2-40B4-BE49-F238E27FC236}">
                <a16:creationId xmlns:a16="http://schemas.microsoft.com/office/drawing/2014/main" id="{D7238333-FB1F-4B34-84EA-6B2DCC04DFC1}"/>
              </a:ext>
            </a:extLst>
          </p:cNvPr>
          <p:cNvPicPr>
            <a:picLocks noGrp="1" noChangeAspect="1"/>
          </p:cNvPicPr>
          <p:nvPr>
            <p:ph sz="half" idx="2"/>
          </p:nvPr>
        </p:nvPicPr>
        <p:blipFill>
          <a:blip r:embed="rId3"/>
          <a:stretch>
            <a:fillRect/>
          </a:stretch>
        </p:blipFill>
        <p:spPr>
          <a:xfrm>
            <a:off x="8326909" y="2019451"/>
            <a:ext cx="2514951" cy="2133898"/>
          </a:xfrm>
        </p:spPr>
      </p:pic>
    </p:spTree>
    <p:extLst>
      <p:ext uri="{BB962C8B-B14F-4D97-AF65-F5344CB8AC3E}">
        <p14:creationId xmlns:p14="http://schemas.microsoft.com/office/powerpoint/2010/main" val="722170709"/>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E454B-71B5-4828-A629-2577D15D65E1}"/>
              </a:ext>
            </a:extLst>
          </p:cNvPr>
          <p:cNvSpPr>
            <a:spLocks noGrp="1"/>
          </p:cNvSpPr>
          <p:nvPr>
            <p:ph type="title"/>
          </p:nvPr>
        </p:nvSpPr>
        <p:spPr/>
        <p:txBody>
          <a:bodyPr>
            <a:normAutofit/>
          </a:bodyPr>
          <a:lstStyle/>
          <a:p>
            <a:r>
              <a:rPr lang="en-US"/>
              <a:t>If something is sustainable, it means that…</a:t>
            </a:r>
          </a:p>
        </p:txBody>
      </p:sp>
      <p:sp>
        <p:nvSpPr>
          <p:cNvPr id="3" name="Content Placeholder 2">
            <a:extLst>
              <a:ext uri="{FF2B5EF4-FFF2-40B4-BE49-F238E27FC236}">
                <a16:creationId xmlns:a16="http://schemas.microsoft.com/office/drawing/2014/main" id="{9B8C4DE5-678B-4389-A53A-0B972930EE37}"/>
              </a:ext>
            </a:extLst>
          </p:cNvPr>
          <p:cNvSpPr>
            <a:spLocks noGrp="1"/>
          </p:cNvSpPr>
          <p:nvPr>
            <p:ph idx="1"/>
          </p:nvPr>
        </p:nvSpPr>
        <p:spPr/>
        <p:txBody>
          <a:bodyPr>
            <a:normAutofit/>
          </a:bodyPr>
          <a:lstStyle/>
          <a:p>
            <a:pPr marL="514350" indent="-514350">
              <a:buFont typeface="+mj-lt"/>
              <a:buAutoNum type="alphaUcPeriod"/>
            </a:pPr>
            <a:r>
              <a:rPr lang="en-US"/>
              <a:t>It pollutes air and water.</a:t>
            </a:r>
          </a:p>
          <a:p>
            <a:pPr marL="514350" indent="-514350">
              <a:buFont typeface="+mj-lt"/>
              <a:buAutoNum type="alphaUcPeriod"/>
            </a:pPr>
            <a:r>
              <a:rPr lang="en-US"/>
              <a:t>You could keep doing it for a long time.</a:t>
            </a:r>
          </a:p>
          <a:p>
            <a:pPr marL="514350" indent="-514350">
              <a:buFont typeface="+mj-lt"/>
              <a:buAutoNum type="alphaUcPeriod"/>
            </a:pPr>
            <a:r>
              <a:rPr lang="en-US"/>
              <a:t>It's something from the environment that people use.</a:t>
            </a:r>
          </a:p>
          <a:p>
            <a:pPr marL="514350" indent="-514350">
              <a:buFont typeface="+mj-lt"/>
              <a:buAutoNum type="alphaUcPeriod"/>
            </a:pPr>
            <a:r>
              <a:rPr lang="en-US"/>
              <a:t>You have to stop doing it right now.</a:t>
            </a:r>
          </a:p>
        </p:txBody>
      </p:sp>
    </p:spTree>
    <p:extLst>
      <p:ext uri="{BB962C8B-B14F-4D97-AF65-F5344CB8AC3E}">
        <p14:creationId xmlns:p14="http://schemas.microsoft.com/office/powerpoint/2010/main" val="18682292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44F59B5-DB45-4E1B-89EC-195589CC8FA0}"/>
              </a:ext>
            </a:extLst>
          </p:cNvPr>
          <p:cNvSpPr>
            <a:spLocks noGrp="1"/>
          </p:cNvSpPr>
          <p:nvPr>
            <p:ph type="title"/>
          </p:nvPr>
        </p:nvSpPr>
        <p:spPr/>
        <p:txBody>
          <a:bodyPr/>
          <a:lstStyle/>
          <a:p>
            <a:r>
              <a:rPr lang="en-US"/>
              <a:t>Logger Training Indicators</a:t>
            </a:r>
          </a:p>
        </p:txBody>
      </p:sp>
      <p:sp>
        <p:nvSpPr>
          <p:cNvPr id="5" name="Content Placeholder 4">
            <a:extLst>
              <a:ext uri="{FF2B5EF4-FFF2-40B4-BE49-F238E27FC236}">
                <a16:creationId xmlns:a16="http://schemas.microsoft.com/office/drawing/2014/main" id="{66898657-E3D4-44D3-A21E-CDD38DDF2E49}"/>
              </a:ext>
            </a:extLst>
          </p:cNvPr>
          <p:cNvSpPr>
            <a:spLocks noGrp="1"/>
          </p:cNvSpPr>
          <p:nvPr>
            <p:ph idx="1"/>
          </p:nvPr>
        </p:nvSpPr>
        <p:spPr/>
        <p:txBody>
          <a:bodyPr/>
          <a:lstStyle/>
          <a:p>
            <a:r>
              <a:rPr lang="en-US" dirty="0"/>
              <a:t>Six updated indicators related to logger training</a:t>
            </a:r>
          </a:p>
          <a:p>
            <a:r>
              <a:rPr lang="en-US" dirty="0"/>
              <a:t>The West Virginia SIC provides training to help each member company meet these indicators</a:t>
            </a:r>
          </a:p>
        </p:txBody>
      </p:sp>
    </p:spTree>
    <p:extLst>
      <p:ext uri="{BB962C8B-B14F-4D97-AF65-F5344CB8AC3E}">
        <p14:creationId xmlns:p14="http://schemas.microsoft.com/office/powerpoint/2010/main" val="39051462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5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1F10332-65C8-4C51-855B-2F5486FAF68E}"/>
              </a:ext>
            </a:extLst>
          </p:cNvPr>
          <p:cNvSpPr>
            <a:spLocks noGrp="1"/>
          </p:cNvSpPr>
          <p:nvPr>
            <p:ph type="title"/>
          </p:nvPr>
        </p:nvSpPr>
        <p:spPr>
          <a:xfrm>
            <a:off x="831850" y="2813709"/>
            <a:ext cx="10515600" cy="2852737"/>
          </a:xfrm>
        </p:spPr>
        <p:txBody>
          <a:bodyPr>
            <a:normAutofit fontScale="90000"/>
          </a:bodyPr>
          <a:lstStyle/>
          <a:p>
            <a:pPr rtl="0" fontAlgn="base"/>
            <a:br>
              <a:rPr lang="en-US" b="0" i="1" u="none" strike="noStrike">
                <a:solidFill>
                  <a:srgbClr val="FFFFFF"/>
                </a:solidFill>
                <a:effectLst/>
                <a:latin typeface="Calibri-Italic"/>
              </a:rPr>
            </a:br>
            <a:r>
              <a:rPr lang="en-US" b="0" i="1" u="none" strike="noStrike">
                <a:solidFill>
                  <a:srgbClr val="FFFFFF"/>
                </a:solidFill>
                <a:effectLst/>
                <a:latin typeface="Calibri-Italic"/>
              </a:rPr>
              <a:t>Indicator </a:t>
            </a:r>
            <a:r>
              <a:rPr lang="en-US" i="1">
                <a:solidFill>
                  <a:srgbClr val="FFFFFF"/>
                </a:solidFill>
                <a:latin typeface="Calibri-Italic"/>
              </a:rPr>
              <a:t>1:</a:t>
            </a:r>
            <a:br>
              <a:rPr lang="en-US" i="1">
                <a:solidFill>
                  <a:srgbClr val="FFFFFF"/>
                </a:solidFill>
                <a:latin typeface="Calibri-Italic"/>
              </a:rPr>
            </a:br>
            <a:br>
              <a:rPr lang="en-US" i="1">
                <a:solidFill>
                  <a:srgbClr val="FFFFFF"/>
                </a:solidFill>
                <a:latin typeface="Calibri-Italic"/>
              </a:rPr>
            </a:br>
            <a:r>
              <a:rPr lang="en-US" b="0" i="1" u="none" strike="noStrike">
                <a:solidFill>
                  <a:srgbClr val="FFFFFF"/>
                </a:solidFill>
                <a:effectLst/>
                <a:latin typeface="Calibri-Italic"/>
              </a:rPr>
              <a:t>“Awareness of sustainable forestry principles and SFI’s work across four pillars:  standards, conservation, community, and </a:t>
            </a:r>
            <a:r>
              <a:rPr lang="en-US" i="1">
                <a:solidFill>
                  <a:srgbClr val="FFFFFF"/>
                </a:solidFill>
                <a:latin typeface="Calibri-Italic"/>
              </a:rPr>
              <a:t>education​.”</a:t>
            </a:r>
          </a:p>
        </p:txBody>
      </p:sp>
    </p:spTree>
    <p:extLst>
      <p:ext uri="{BB962C8B-B14F-4D97-AF65-F5344CB8AC3E}">
        <p14:creationId xmlns:p14="http://schemas.microsoft.com/office/powerpoint/2010/main" val="14151828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44F59B5-DB45-4E1B-89EC-195589CC8FA0}"/>
              </a:ext>
            </a:extLst>
          </p:cNvPr>
          <p:cNvSpPr>
            <a:spLocks noGrp="1"/>
          </p:cNvSpPr>
          <p:nvPr>
            <p:ph type="title"/>
          </p:nvPr>
        </p:nvSpPr>
        <p:spPr/>
        <p:txBody>
          <a:bodyPr/>
          <a:lstStyle/>
          <a:p>
            <a:r>
              <a:rPr lang="en-US"/>
              <a:t>Awareness of Sustainable Forestry Principles</a:t>
            </a:r>
          </a:p>
        </p:txBody>
      </p:sp>
      <p:sp>
        <p:nvSpPr>
          <p:cNvPr id="5" name="Content Placeholder 4">
            <a:extLst>
              <a:ext uri="{FF2B5EF4-FFF2-40B4-BE49-F238E27FC236}">
                <a16:creationId xmlns:a16="http://schemas.microsoft.com/office/drawing/2014/main" id="{66898657-E3D4-44D3-A21E-CDD38DDF2E49}"/>
              </a:ext>
            </a:extLst>
          </p:cNvPr>
          <p:cNvSpPr>
            <a:spLocks noGrp="1"/>
          </p:cNvSpPr>
          <p:nvPr>
            <p:ph idx="1"/>
          </p:nvPr>
        </p:nvSpPr>
        <p:spPr/>
        <p:txBody>
          <a:bodyPr>
            <a:normAutofit/>
          </a:bodyPr>
          <a:lstStyle/>
          <a:p>
            <a:r>
              <a:rPr lang="en-US" dirty="0"/>
              <a:t>Mostly covered in previous slides.</a:t>
            </a:r>
          </a:p>
          <a:p>
            <a:endParaRPr lang="en-US" dirty="0"/>
          </a:p>
          <a:p>
            <a:r>
              <a:rPr lang="en-US" dirty="0"/>
              <a:t>SFI also leads efforts in education and community engagement</a:t>
            </a:r>
          </a:p>
          <a:p>
            <a:pPr lvl="1"/>
            <a:r>
              <a:rPr lang="en-US" dirty="0"/>
              <a:t>Project Learning Tree – award-winning environmental education program designed for teachers and other educators, parents, and community leaders working with youth from preschool through grade 12.</a:t>
            </a:r>
          </a:p>
          <a:p>
            <a:pPr lvl="1"/>
            <a:r>
              <a:rPr lang="en-US" dirty="0"/>
              <a:t>Community Grants - support collaborative projects between local communities and the SFI network to increase understanding of the values and benefits provided by sustainably managed forests.</a:t>
            </a:r>
          </a:p>
        </p:txBody>
      </p:sp>
      <p:pic>
        <p:nvPicPr>
          <p:cNvPr id="1026" name="Picture 2" descr="Project Learning Tree Releases New Explore Your">
            <a:extLst>
              <a:ext uri="{FF2B5EF4-FFF2-40B4-BE49-F238E27FC236}">
                <a16:creationId xmlns:a16="http://schemas.microsoft.com/office/drawing/2014/main" id="{CE1F6FB6-000A-4457-B831-1F416F40680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5542525"/>
            <a:ext cx="3614602" cy="1268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65227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5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1F10332-65C8-4C51-855B-2F5486FAF68E}"/>
              </a:ext>
            </a:extLst>
          </p:cNvPr>
          <p:cNvSpPr>
            <a:spLocks noGrp="1"/>
          </p:cNvSpPr>
          <p:nvPr>
            <p:ph type="title"/>
          </p:nvPr>
        </p:nvSpPr>
        <p:spPr>
          <a:xfrm>
            <a:off x="831850" y="2155785"/>
            <a:ext cx="10515600" cy="2852737"/>
          </a:xfrm>
        </p:spPr>
        <p:txBody>
          <a:bodyPr>
            <a:normAutofit fontScale="90000"/>
          </a:bodyPr>
          <a:lstStyle/>
          <a:p>
            <a:pPr rtl="0" fontAlgn="base"/>
            <a:r>
              <a:rPr lang="en-US" b="0" i="1" u="none" strike="noStrike">
                <a:solidFill>
                  <a:srgbClr val="FFFFFF"/>
                </a:solidFill>
                <a:effectLst/>
                <a:latin typeface="Calibri-Italic"/>
              </a:rPr>
              <a:t>Indicator 2</a:t>
            </a:r>
            <a:r>
              <a:rPr lang="en-US" i="1">
                <a:solidFill>
                  <a:srgbClr val="FFFFFF"/>
                </a:solidFill>
                <a:latin typeface="Calibri-Italic"/>
              </a:rPr>
              <a:t>:</a:t>
            </a:r>
            <a:br>
              <a:rPr lang="en-US" i="1">
                <a:solidFill>
                  <a:srgbClr val="FFFFFF"/>
                </a:solidFill>
                <a:latin typeface="Calibri-Italic"/>
              </a:rPr>
            </a:br>
            <a:br>
              <a:rPr lang="en-US" i="1">
                <a:solidFill>
                  <a:srgbClr val="FFFFFF"/>
                </a:solidFill>
                <a:latin typeface="Calibri-Italic"/>
              </a:rPr>
            </a:br>
            <a:r>
              <a:rPr lang="en-US" b="0" i="1">
                <a:solidFill>
                  <a:srgbClr val="FFFFFF"/>
                </a:solidFill>
                <a:effectLst/>
                <a:latin typeface="Calibri-Italic"/>
              </a:rPr>
              <a:t>“</a:t>
            </a:r>
            <a:r>
              <a:rPr lang="en-US" b="0" i="1" err="1">
                <a:solidFill>
                  <a:srgbClr val="FFFFFF"/>
                </a:solidFill>
                <a:effectLst/>
                <a:latin typeface="Calibri-Italic"/>
              </a:rPr>
              <a:t>BMPs</a:t>
            </a:r>
            <a:r>
              <a:rPr lang="en-US" b="0" i="1">
                <a:solidFill>
                  <a:srgbClr val="FFFFFF"/>
                </a:solidFill>
                <a:effectLst/>
                <a:latin typeface="Calibri-Italic"/>
              </a:rPr>
              <a:t>, including streamside management and road construction, maintenance, and retirement.”</a:t>
            </a:r>
            <a:endParaRPr lang="en-US"/>
          </a:p>
        </p:txBody>
      </p:sp>
      <p:sp>
        <p:nvSpPr>
          <p:cNvPr id="5" name="Text Placeholder 4">
            <a:extLst>
              <a:ext uri="{FF2B5EF4-FFF2-40B4-BE49-F238E27FC236}">
                <a16:creationId xmlns:a16="http://schemas.microsoft.com/office/drawing/2014/main" id="{2551B27B-2828-4C79-B3A0-4C44E2451EBE}"/>
              </a:ext>
            </a:extLst>
          </p:cNvPr>
          <p:cNvSpPr>
            <a:spLocks noGrp="1"/>
          </p:cNvSpPr>
          <p:nvPr>
            <p:ph type="body" idx="1"/>
          </p:nvPr>
        </p:nvSpPr>
        <p:spPr>
          <a:xfrm>
            <a:off x="831850" y="5035510"/>
            <a:ext cx="10515600" cy="1500187"/>
          </a:xfrm>
        </p:spPr>
        <p:txBody>
          <a:bodyPr/>
          <a:lstStyle/>
          <a:p>
            <a:r>
              <a:rPr lang="en-US"/>
              <a:t>Fully covered by the WV DOF BMP Training</a:t>
            </a:r>
          </a:p>
        </p:txBody>
      </p:sp>
    </p:spTree>
    <p:extLst>
      <p:ext uri="{BB962C8B-B14F-4D97-AF65-F5344CB8AC3E}">
        <p14:creationId xmlns:p14="http://schemas.microsoft.com/office/powerpoint/2010/main" val="29121761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5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1AD7467-F792-4024-BD44-7E2B34C9F22A}"/>
              </a:ext>
            </a:extLst>
          </p:cNvPr>
          <p:cNvSpPr>
            <a:spLocks noGrp="1"/>
          </p:cNvSpPr>
          <p:nvPr>
            <p:ph type="title"/>
          </p:nvPr>
        </p:nvSpPr>
        <p:spPr>
          <a:xfrm>
            <a:off x="831850" y="2345350"/>
            <a:ext cx="10515600" cy="3872355"/>
          </a:xfrm>
        </p:spPr>
        <p:txBody>
          <a:bodyPr>
            <a:normAutofit fontScale="90000"/>
          </a:bodyPr>
          <a:lstStyle/>
          <a:p>
            <a:r>
              <a:rPr lang="en-US" b="0" i="1" u="none" strike="noStrike">
                <a:solidFill>
                  <a:srgbClr val="FFFFFF"/>
                </a:solidFill>
                <a:effectLst/>
                <a:latin typeface="Calibri-Italic"/>
              </a:rPr>
              <a:t>Indicator 3:</a:t>
            </a:r>
            <a:br>
              <a:rPr lang="en-US" b="0" i="1" u="none" strike="noStrike">
                <a:solidFill>
                  <a:srgbClr val="FFFFFF"/>
                </a:solidFill>
                <a:effectLst/>
                <a:latin typeface="Calibri-Italic"/>
              </a:rPr>
            </a:br>
            <a:br>
              <a:rPr lang="en-US" b="0" i="1" u="none" strike="noStrike">
                <a:solidFill>
                  <a:srgbClr val="FFFFFF"/>
                </a:solidFill>
                <a:effectLst/>
                <a:latin typeface="Calibri-Italic"/>
              </a:rPr>
            </a:br>
            <a:r>
              <a:rPr lang="en-US" b="0" i="1" u="none" strike="noStrike">
                <a:solidFill>
                  <a:srgbClr val="FFFFFF"/>
                </a:solidFill>
                <a:effectLst/>
                <a:latin typeface="Calibri-Italic"/>
              </a:rPr>
              <a:t>“Awareness of responsibilities under the U.S. Endangered Species Act, Forests with Exceptional Conservation Value, and other measures to protect biodiversity and wildlife habitat.”</a:t>
            </a:r>
            <a:endParaRPr lang="en-US"/>
          </a:p>
        </p:txBody>
      </p:sp>
    </p:spTree>
    <p:extLst>
      <p:ext uri="{BB962C8B-B14F-4D97-AF65-F5344CB8AC3E}">
        <p14:creationId xmlns:p14="http://schemas.microsoft.com/office/powerpoint/2010/main" val="36620394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7E8B2C5-6A2C-4455-9963-E93B1CB5E3A7}"/>
              </a:ext>
            </a:extLst>
          </p:cNvPr>
          <p:cNvSpPr>
            <a:spLocks noGrp="1"/>
          </p:cNvSpPr>
          <p:nvPr>
            <p:ph type="title"/>
          </p:nvPr>
        </p:nvSpPr>
        <p:spPr/>
        <p:txBody>
          <a:bodyPr/>
          <a:lstStyle/>
          <a:p>
            <a:r>
              <a:rPr lang="en-US"/>
              <a:t>Endangered Species Act (ESA)</a:t>
            </a:r>
          </a:p>
        </p:txBody>
      </p:sp>
      <p:sp>
        <p:nvSpPr>
          <p:cNvPr id="683" name="Shape 683"/>
          <p:cNvSpPr>
            <a:spLocks noGrp="1"/>
          </p:cNvSpPr>
          <p:nvPr>
            <p:ph idx="1"/>
          </p:nvPr>
        </p:nvSpPr>
        <p:spPr/>
        <p:txBody>
          <a:bodyPr/>
          <a:lstStyle/>
          <a:p>
            <a:r>
              <a:rPr lang="en-US" dirty="0"/>
              <a:t>The federal Endangered Species Act of 1973 included provisions through which the US Fish and Wildlife Service can designate species as “Threatened” or “Endangered” due to critically low populations.</a:t>
            </a:r>
          </a:p>
          <a:p>
            <a:r>
              <a:rPr lang="en-US" dirty="0"/>
              <a:t>Includes plants, animals and aquatic species.</a:t>
            </a:r>
          </a:p>
          <a:p>
            <a:r>
              <a:rPr lang="en-US" dirty="0"/>
              <a:t>The ESA makes it illegal to “kill, harm, harass, posses, or remove a protected species from the wild”.</a:t>
            </a:r>
          </a:p>
          <a:p>
            <a:r>
              <a:rPr lang="en-US" dirty="0"/>
              <a:t>Penalties for violating this law include fines up to $200,000 for an organization and $100,000 for an individual and/or one year in jail.</a:t>
            </a:r>
          </a:p>
        </p:txBody>
      </p:sp>
    </p:spTree>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 name="Shape 692"/>
          <p:cNvSpPr>
            <a:spLocks noGrp="1"/>
          </p:cNvSpPr>
          <p:nvPr>
            <p:ph type="title"/>
          </p:nvPr>
        </p:nvSpPr>
        <p:spPr/>
        <p:txBody>
          <a:bodyPr/>
          <a:lstStyle/>
          <a:p>
            <a:r>
              <a:rPr lang="en-US"/>
              <a:t>Threatened species</a:t>
            </a:r>
          </a:p>
        </p:txBody>
      </p:sp>
      <p:sp>
        <p:nvSpPr>
          <p:cNvPr id="693" name="Shape 693"/>
          <p:cNvSpPr>
            <a:spLocks noGrp="1"/>
          </p:cNvSpPr>
          <p:nvPr>
            <p:ph idx="1"/>
          </p:nvPr>
        </p:nvSpPr>
        <p:spPr/>
        <p:txBody>
          <a:bodyPr/>
          <a:lstStyle/>
          <a:p>
            <a:r>
              <a:rPr lang="en-US"/>
              <a:t>A species which is likely to become an endangered species within the foreseeable future throughout all or a significant portion of its range if measures are not taken to improve their status.</a:t>
            </a:r>
          </a:p>
          <a:p>
            <a:endParaRPr lang="en-US"/>
          </a:p>
          <a:p>
            <a:r>
              <a:rPr lang="en-US"/>
              <a:t>West Virginia is a permanent home to seven federally threatened species (5 animals, 2 plants). </a:t>
            </a:r>
          </a:p>
        </p:txBody>
      </p:sp>
    </p:spTree>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7" name="Shape 687"/>
          <p:cNvSpPr>
            <a:spLocks noGrp="1"/>
          </p:cNvSpPr>
          <p:nvPr>
            <p:ph type="title"/>
          </p:nvPr>
        </p:nvSpPr>
        <p:spPr/>
        <p:txBody>
          <a:bodyPr/>
          <a:lstStyle/>
          <a:p>
            <a:r>
              <a:rPr lang="en-US"/>
              <a:t>Endangered Species</a:t>
            </a:r>
          </a:p>
        </p:txBody>
      </p:sp>
      <p:sp>
        <p:nvSpPr>
          <p:cNvPr id="688" name="Shape 688"/>
          <p:cNvSpPr>
            <a:spLocks noGrp="1"/>
          </p:cNvSpPr>
          <p:nvPr>
            <p:ph idx="1"/>
          </p:nvPr>
        </p:nvSpPr>
        <p:spPr/>
        <p:txBody>
          <a:bodyPr/>
          <a:lstStyle/>
          <a:p>
            <a:r>
              <a:rPr lang="en-US"/>
              <a:t>Endangered species – one which is in danger of extinction throughout all or a significant portion of its range</a:t>
            </a:r>
          </a:p>
          <a:p>
            <a:endParaRPr lang="en-US"/>
          </a:p>
          <a:p>
            <a:r>
              <a:rPr lang="en-US"/>
              <a:t>West Virginia is a permanent home to 22 federally endangered species (17 animals, 4 plants)</a:t>
            </a:r>
          </a:p>
          <a:p>
            <a:endParaRPr lang="en-US"/>
          </a:p>
          <a:p>
            <a:r>
              <a:rPr lang="en-US"/>
              <a:t>In WV these can be found at:</a:t>
            </a:r>
          </a:p>
          <a:p>
            <a:pPr lvl="1"/>
            <a:r>
              <a:rPr lang="en-US"/>
              <a:t>https://wvdnr.gov/plants-animals/rare-threatened-endangered-species/</a:t>
            </a:r>
          </a:p>
          <a:p>
            <a:endParaRPr lang="en-US"/>
          </a:p>
        </p:txBody>
      </p:sp>
    </p:spTree>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EE93F-1D6E-4013-BECB-325A86C39ED0}"/>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D3BDABFD-0C16-412F-A2E4-385972813BBB}"/>
              </a:ext>
            </a:extLst>
          </p:cNvPr>
          <p:cNvPicPr>
            <a:picLocks noGrp="1" noChangeAspect="1"/>
          </p:cNvPicPr>
          <p:nvPr>
            <p:ph idx="1"/>
          </p:nvPr>
        </p:nvPicPr>
        <p:blipFill>
          <a:blip r:embed="rId3"/>
          <a:stretch>
            <a:fillRect/>
          </a:stretch>
        </p:blipFill>
        <p:spPr>
          <a:xfrm>
            <a:off x="172781" y="123898"/>
            <a:ext cx="9894848" cy="6486914"/>
          </a:xfrm>
        </p:spPr>
      </p:pic>
    </p:spTree>
    <p:extLst>
      <p:ext uri="{BB962C8B-B14F-4D97-AF65-F5344CB8AC3E}">
        <p14:creationId xmlns:p14="http://schemas.microsoft.com/office/powerpoint/2010/main" val="26859173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8AA2B-4878-40DD-8E37-35D81761DE3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E1467DE-B80B-40BE-9EE6-6969C654D3CF}"/>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4D4E80EB-B13B-4EDB-917E-8883C3DDB7FF}"/>
              </a:ext>
            </a:extLst>
          </p:cNvPr>
          <p:cNvPicPr>
            <a:picLocks noChangeAspect="1"/>
          </p:cNvPicPr>
          <p:nvPr/>
        </p:nvPicPr>
        <p:blipFill>
          <a:blip r:embed="rId2"/>
          <a:stretch>
            <a:fillRect/>
          </a:stretch>
        </p:blipFill>
        <p:spPr>
          <a:xfrm>
            <a:off x="838200" y="1737482"/>
            <a:ext cx="10515600" cy="3383036"/>
          </a:xfrm>
          <a:prstGeom prst="rect">
            <a:avLst/>
          </a:prstGeom>
        </p:spPr>
      </p:pic>
    </p:spTree>
    <p:extLst>
      <p:ext uri="{BB962C8B-B14F-4D97-AF65-F5344CB8AC3E}">
        <p14:creationId xmlns:p14="http://schemas.microsoft.com/office/powerpoint/2010/main" val="11486705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94895CF-FD4E-4D86-8967-2EF21044E8D9}"/>
              </a:ext>
            </a:extLst>
          </p:cNvPr>
          <p:cNvSpPr>
            <a:spLocks noGrp="1"/>
          </p:cNvSpPr>
          <p:nvPr>
            <p:ph type="title"/>
          </p:nvPr>
        </p:nvSpPr>
        <p:spPr/>
        <p:txBody>
          <a:bodyPr/>
          <a:lstStyle/>
          <a:p>
            <a:r>
              <a:rPr lang="en-US"/>
              <a:t>Sustainable Forestry</a:t>
            </a:r>
          </a:p>
        </p:txBody>
      </p:sp>
      <p:sp>
        <p:nvSpPr>
          <p:cNvPr id="9" name="Content Placeholder 8">
            <a:extLst>
              <a:ext uri="{FF2B5EF4-FFF2-40B4-BE49-F238E27FC236}">
                <a16:creationId xmlns:a16="http://schemas.microsoft.com/office/drawing/2014/main" id="{458E4117-2AFA-4665-B4FC-D6F0BC97F769}"/>
              </a:ext>
            </a:extLst>
          </p:cNvPr>
          <p:cNvSpPr>
            <a:spLocks noGrp="1"/>
          </p:cNvSpPr>
          <p:nvPr>
            <p:ph idx="1"/>
          </p:nvPr>
        </p:nvSpPr>
        <p:spPr/>
        <p:txBody>
          <a:bodyPr/>
          <a:lstStyle/>
          <a:p>
            <a:r>
              <a:rPr lang="en-US"/>
              <a:t>To meet today’s forest resource needs in a way that does not compromise the ability of future generations to meet their forest resource needs.</a:t>
            </a:r>
          </a:p>
        </p:txBody>
      </p:sp>
      <p:pic>
        <p:nvPicPr>
          <p:cNvPr id="267" name="image4.jpeg" descr="LickCrFall"/>
          <p:cNvPicPr>
            <a:picLocks noChangeAspect="1"/>
          </p:cNvPicPr>
          <p:nvPr/>
        </p:nvPicPr>
        <p:blipFill>
          <a:blip r:embed="rId3"/>
          <a:stretch>
            <a:fillRect/>
          </a:stretch>
        </p:blipFill>
        <p:spPr>
          <a:xfrm>
            <a:off x="2636238" y="3380567"/>
            <a:ext cx="2438397" cy="1828800"/>
          </a:xfrm>
          <a:prstGeom prst="rect">
            <a:avLst/>
          </a:prstGeom>
          <a:ln w="12700">
            <a:miter lim="400000"/>
          </a:ln>
        </p:spPr>
      </p:pic>
      <p:pic>
        <p:nvPicPr>
          <p:cNvPr id="268" name="image4.png" descr="gplumber"/>
          <p:cNvPicPr>
            <a:picLocks noChangeAspect="1"/>
          </p:cNvPicPr>
          <p:nvPr/>
        </p:nvPicPr>
        <p:blipFill rotWithShape="1">
          <a:blip r:embed="rId4"/>
          <a:srcRect r="10038"/>
          <a:stretch/>
        </p:blipFill>
        <p:spPr>
          <a:xfrm>
            <a:off x="9651877" y="3380567"/>
            <a:ext cx="2438843" cy="1828800"/>
          </a:xfrm>
          <a:prstGeom prst="rect">
            <a:avLst/>
          </a:prstGeom>
          <a:ln w="12700">
            <a:miter lim="400000"/>
          </a:ln>
        </p:spPr>
      </p:pic>
      <p:pic>
        <p:nvPicPr>
          <p:cNvPr id="270" name="image5.jpeg" descr="Cerulean by Ron Caterbury"/>
          <p:cNvPicPr>
            <a:picLocks noChangeAspect="1"/>
          </p:cNvPicPr>
          <p:nvPr/>
        </p:nvPicPr>
        <p:blipFill>
          <a:blip r:embed="rId5"/>
          <a:stretch>
            <a:fillRect/>
          </a:stretch>
        </p:blipFill>
        <p:spPr>
          <a:xfrm>
            <a:off x="7087741" y="3380567"/>
            <a:ext cx="2438843" cy="1828800"/>
          </a:xfrm>
          <a:prstGeom prst="rect">
            <a:avLst/>
          </a:prstGeom>
          <a:ln w="12700">
            <a:miter lim="400000"/>
          </a:ln>
        </p:spPr>
      </p:pic>
      <p:pic>
        <p:nvPicPr>
          <p:cNvPr id="271" name="image6.jpeg" descr="MVC-143X"/>
          <p:cNvPicPr>
            <a:picLocks noChangeAspect="1"/>
          </p:cNvPicPr>
          <p:nvPr/>
        </p:nvPicPr>
        <p:blipFill>
          <a:blip r:embed="rId6"/>
          <a:stretch>
            <a:fillRect/>
          </a:stretch>
        </p:blipFill>
        <p:spPr>
          <a:xfrm>
            <a:off x="72968" y="3380567"/>
            <a:ext cx="2437976" cy="1828800"/>
          </a:xfrm>
          <a:prstGeom prst="rect">
            <a:avLst/>
          </a:prstGeom>
          <a:ln w="12700">
            <a:miter lim="400000"/>
          </a:ln>
        </p:spPr>
      </p:pic>
      <p:pic>
        <p:nvPicPr>
          <p:cNvPr id="272" name="image7.jpeg"/>
          <p:cNvPicPr>
            <a:picLocks noChangeAspect="1"/>
          </p:cNvPicPr>
          <p:nvPr/>
        </p:nvPicPr>
        <p:blipFill>
          <a:blip r:embed="rId7"/>
          <a:stretch>
            <a:fillRect/>
          </a:stretch>
        </p:blipFill>
        <p:spPr>
          <a:xfrm>
            <a:off x="5199929" y="2927920"/>
            <a:ext cx="1762518" cy="2734094"/>
          </a:xfrm>
          <a:prstGeom prst="rect">
            <a:avLst/>
          </a:prstGeom>
          <a:ln w="12700">
            <a:miter lim="400000"/>
          </a:ln>
        </p:spPr>
      </p:pic>
    </p:spTree>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BA1C1-8C3E-4F72-995B-FC9FD026B5AC}"/>
              </a:ext>
            </a:extLst>
          </p:cNvPr>
          <p:cNvSpPr>
            <a:spLocks noGrp="1"/>
          </p:cNvSpPr>
          <p:nvPr>
            <p:ph type="title"/>
          </p:nvPr>
        </p:nvSpPr>
        <p:spPr/>
        <p:txBody>
          <a:bodyPr/>
          <a:lstStyle/>
          <a:p>
            <a:r>
              <a:rPr lang="en-US"/>
              <a:t>G1 Critically Imperiled &amp; G2 Imperiled Species</a:t>
            </a:r>
          </a:p>
        </p:txBody>
      </p:sp>
      <p:sp>
        <p:nvSpPr>
          <p:cNvPr id="3" name="Content Placeholder 2">
            <a:extLst>
              <a:ext uri="{FF2B5EF4-FFF2-40B4-BE49-F238E27FC236}">
                <a16:creationId xmlns:a16="http://schemas.microsoft.com/office/drawing/2014/main" id="{3B74765D-8274-4E47-B3C1-BD3C81AF587C}"/>
              </a:ext>
            </a:extLst>
          </p:cNvPr>
          <p:cNvSpPr>
            <a:spLocks noGrp="1"/>
          </p:cNvSpPr>
          <p:nvPr>
            <p:ph idx="1"/>
          </p:nvPr>
        </p:nvSpPr>
        <p:spPr/>
        <p:txBody>
          <a:bodyPr/>
          <a:lstStyle/>
          <a:p>
            <a:r>
              <a:rPr lang="en-US"/>
              <a:t>NatureServe – Non-profit that provides scientific knowledge that supports informed decisions.</a:t>
            </a:r>
          </a:p>
          <a:p>
            <a:r>
              <a:rPr lang="en-US"/>
              <a:t>NatureServe assigns a “Global Rank”</a:t>
            </a:r>
          </a:p>
          <a:p>
            <a:r>
              <a:rPr lang="en-US"/>
              <a:t>WV has 66 - G1 and 67 - G2 Species</a:t>
            </a:r>
          </a:p>
          <a:p>
            <a:r>
              <a:rPr lang="en-US"/>
              <a:t>Some species and communities classified as G1 or G2 are rarer than species protected under the ESA. </a:t>
            </a:r>
          </a:p>
          <a:p>
            <a:r>
              <a:rPr lang="en-US"/>
              <a:t>No laws that limit activities involving G1 and G2 species</a:t>
            </a:r>
          </a:p>
          <a:p>
            <a:r>
              <a:rPr lang="en-US"/>
              <a:t>Important to conserve these species for future generations.</a:t>
            </a:r>
          </a:p>
          <a:p>
            <a:r>
              <a:rPr lang="en-US"/>
              <a:t>Full list at natureserve.com</a:t>
            </a:r>
          </a:p>
        </p:txBody>
      </p:sp>
    </p:spTree>
    <p:extLst>
      <p:ext uri="{BB962C8B-B14F-4D97-AF65-F5344CB8AC3E}">
        <p14:creationId xmlns:p14="http://schemas.microsoft.com/office/powerpoint/2010/main" val="29118418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12E62C9-ACC3-44C9-9A7E-02F2178C2FE1}"/>
              </a:ext>
            </a:extLst>
          </p:cNvPr>
          <p:cNvSpPr>
            <a:spLocks noGrp="1"/>
          </p:cNvSpPr>
          <p:nvPr>
            <p:ph type="title"/>
          </p:nvPr>
        </p:nvSpPr>
        <p:spPr/>
        <p:txBody>
          <a:bodyPr/>
          <a:lstStyle/>
          <a:p>
            <a:r>
              <a:rPr lang="en-US"/>
              <a:t>Habitats</a:t>
            </a:r>
          </a:p>
        </p:txBody>
      </p:sp>
      <p:sp>
        <p:nvSpPr>
          <p:cNvPr id="703" name="Shape 703"/>
          <p:cNvSpPr>
            <a:spLocks noGrp="1"/>
          </p:cNvSpPr>
          <p:nvPr>
            <p:ph idx="1"/>
          </p:nvPr>
        </p:nvSpPr>
        <p:spPr/>
        <p:txBody>
          <a:bodyPr/>
          <a:lstStyle/>
          <a:p>
            <a:r>
              <a:rPr lang="en-US"/>
              <a:t>Most at-risk species reside in a unique habitat.  As you consider potential harvesting sites, note any unusual habitats or features.   </a:t>
            </a:r>
          </a:p>
          <a:p>
            <a:endParaRPr lang="en-US"/>
          </a:p>
          <a:p>
            <a:r>
              <a:rPr lang="en-US"/>
              <a:t>If you see anything unusual contact the WV DNR at  304-637-0245 for additional information.</a:t>
            </a:r>
          </a:p>
        </p:txBody>
      </p:sp>
    </p:spTree>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D868F8-AD23-4C76-B108-AA1816551C29}"/>
              </a:ext>
            </a:extLst>
          </p:cNvPr>
          <p:cNvSpPr>
            <a:spLocks noGrp="1"/>
          </p:cNvSpPr>
          <p:nvPr>
            <p:ph type="title"/>
          </p:nvPr>
        </p:nvSpPr>
        <p:spPr/>
        <p:txBody>
          <a:bodyPr/>
          <a:lstStyle/>
          <a:p>
            <a:r>
              <a:rPr lang="en-US"/>
              <a:t>WV Habitat Examples</a:t>
            </a:r>
          </a:p>
        </p:txBody>
      </p:sp>
      <p:sp>
        <p:nvSpPr>
          <p:cNvPr id="4" name="Content Placeholder 3">
            <a:extLst>
              <a:ext uri="{FF2B5EF4-FFF2-40B4-BE49-F238E27FC236}">
                <a16:creationId xmlns:a16="http://schemas.microsoft.com/office/drawing/2014/main" id="{5E204170-B604-4F07-A694-5AD80EF62952}"/>
              </a:ext>
            </a:extLst>
          </p:cNvPr>
          <p:cNvSpPr>
            <a:spLocks noGrp="1"/>
          </p:cNvSpPr>
          <p:nvPr>
            <p:ph idx="1"/>
          </p:nvPr>
        </p:nvSpPr>
        <p:spPr/>
        <p:txBody>
          <a:bodyPr/>
          <a:lstStyle/>
          <a:p>
            <a:endParaRPr lang="en-US"/>
          </a:p>
        </p:txBody>
      </p:sp>
      <p:pic>
        <p:nvPicPr>
          <p:cNvPr id="708" name="image61.jpeg" descr="NorthernLongeardBatRoost3.jpg"/>
          <p:cNvPicPr>
            <a:picLocks noChangeAspect="1"/>
          </p:cNvPicPr>
          <p:nvPr/>
        </p:nvPicPr>
        <p:blipFill>
          <a:blip r:embed="rId3"/>
          <a:stretch>
            <a:fillRect/>
          </a:stretch>
        </p:blipFill>
        <p:spPr>
          <a:xfrm>
            <a:off x="4618516" y="3493084"/>
            <a:ext cx="2872033" cy="3166622"/>
          </a:xfrm>
          <a:prstGeom prst="rect">
            <a:avLst/>
          </a:prstGeom>
          <a:ln w="12700">
            <a:miter lim="400000"/>
          </a:ln>
        </p:spPr>
      </p:pic>
      <p:pic>
        <p:nvPicPr>
          <p:cNvPr id="709" name="image62.jpeg" descr="SandstoneCliff.jpg"/>
          <p:cNvPicPr>
            <a:picLocks noChangeAspect="1"/>
          </p:cNvPicPr>
          <p:nvPr/>
        </p:nvPicPr>
        <p:blipFill>
          <a:blip r:embed="rId4"/>
          <a:stretch>
            <a:fillRect/>
          </a:stretch>
        </p:blipFill>
        <p:spPr>
          <a:xfrm>
            <a:off x="6240963" y="1226160"/>
            <a:ext cx="3976541" cy="2131987"/>
          </a:xfrm>
          <a:prstGeom prst="rect">
            <a:avLst/>
          </a:prstGeom>
          <a:ln w="12700">
            <a:miter lim="400000"/>
          </a:ln>
        </p:spPr>
      </p:pic>
      <p:pic>
        <p:nvPicPr>
          <p:cNvPr id="710" name="image63.jpeg" descr="SmallFootedBatRoost2.jpg"/>
          <p:cNvPicPr>
            <a:picLocks noChangeAspect="1"/>
          </p:cNvPicPr>
          <p:nvPr/>
        </p:nvPicPr>
        <p:blipFill>
          <a:blip r:embed="rId5"/>
          <a:stretch>
            <a:fillRect/>
          </a:stretch>
        </p:blipFill>
        <p:spPr>
          <a:xfrm>
            <a:off x="7675448" y="3643344"/>
            <a:ext cx="4188839" cy="2676427"/>
          </a:xfrm>
          <a:prstGeom prst="rect">
            <a:avLst/>
          </a:prstGeom>
          <a:ln w="12700">
            <a:miter lim="400000"/>
          </a:ln>
        </p:spPr>
      </p:pic>
      <p:pic>
        <p:nvPicPr>
          <p:cNvPr id="711" name="image64.jpeg" descr="RedSpruceForest.jpg"/>
          <p:cNvPicPr>
            <a:picLocks noChangeAspect="1"/>
          </p:cNvPicPr>
          <p:nvPr/>
        </p:nvPicPr>
        <p:blipFill>
          <a:blip r:embed="rId6"/>
          <a:stretch>
            <a:fillRect/>
          </a:stretch>
        </p:blipFill>
        <p:spPr>
          <a:xfrm>
            <a:off x="318818" y="1698542"/>
            <a:ext cx="4114800" cy="2758645"/>
          </a:xfrm>
          <a:prstGeom prst="rect">
            <a:avLst/>
          </a:prstGeom>
          <a:ln w="12700">
            <a:miter lim="400000"/>
          </a:ln>
        </p:spPr>
      </p:pic>
    </p:spTree>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470BCF9-ED2A-41B9-A269-A30B1F5EC57F}"/>
              </a:ext>
            </a:extLst>
          </p:cNvPr>
          <p:cNvSpPr>
            <a:spLocks noGrp="1"/>
          </p:cNvSpPr>
          <p:nvPr>
            <p:ph type="title"/>
          </p:nvPr>
        </p:nvSpPr>
        <p:spPr/>
        <p:txBody>
          <a:bodyPr/>
          <a:lstStyle/>
          <a:p>
            <a:r>
              <a:rPr lang="en-US"/>
              <a:t>Invasive Exotic Species</a:t>
            </a:r>
          </a:p>
        </p:txBody>
      </p:sp>
      <p:sp>
        <p:nvSpPr>
          <p:cNvPr id="498" name="Shape 498"/>
          <p:cNvSpPr>
            <a:spLocks noGrp="1"/>
          </p:cNvSpPr>
          <p:nvPr>
            <p:ph type="body" idx="1"/>
          </p:nvPr>
        </p:nvSpPr>
        <p:spPr/>
        <p:txBody>
          <a:bodyPr/>
          <a:lstStyle>
            <a:lvl1pPr>
              <a:defRPr sz="3200"/>
            </a:lvl1pPr>
          </a:lstStyle>
          <a:p>
            <a:endParaRPr lang="en-US"/>
          </a:p>
        </p:txBody>
      </p:sp>
      <p:pic>
        <p:nvPicPr>
          <p:cNvPr id="499" name="image1.jpeg" descr="C:\Users\Cinda\AppData\Local\Microsoft\Windows\Temporary Internet Files\Content.Outlook\JUXS1IZ7\SIC_logo_WestVirginia (2).jpg"/>
          <p:cNvPicPr>
            <a:picLocks noChangeAspect="1"/>
          </p:cNvPicPr>
          <p:nvPr/>
        </p:nvPicPr>
        <p:blipFill>
          <a:blip r:embed="rId3"/>
          <a:stretch>
            <a:fillRect/>
          </a:stretch>
        </p:blipFill>
        <p:spPr>
          <a:xfrm>
            <a:off x="9074150" y="423863"/>
            <a:ext cx="2286000" cy="2571750"/>
          </a:xfrm>
          <a:prstGeom prst="rect">
            <a:avLst/>
          </a:prstGeom>
          <a:ln w="12700">
            <a:miter lim="400000"/>
          </a:ln>
        </p:spPr>
      </p:pic>
    </p:spTree>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BD55813-8079-4373-AD4D-DBC775B29375}"/>
              </a:ext>
            </a:extLst>
          </p:cNvPr>
          <p:cNvSpPr>
            <a:spLocks noGrp="1"/>
          </p:cNvSpPr>
          <p:nvPr>
            <p:ph type="title"/>
          </p:nvPr>
        </p:nvSpPr>
        <p:spPr/>
        <p:txBody>
          <a:bodyPr/>
          <a:lstStyle/>
          <a:p>
            <a:r>
              <a:rPr lang="en-US"/>
              <a:t>Invasive Exotic Species</a:t>
            </a:r>
          </a:p>
        </p:txBody>
      </p:sp>
      <p:sp>
        <p:nvSpPr>
          <p:cNvPr id="5" name="Content Placeholder 4">
            <a:extLst>
              <a:ext uri="{FF2B5EF4-FFF2-40B4-BE49-F238E27FC236}">
                <a16:creationId xmlns:a16="http://schemas.microsoft.com/office/drawing/2014/main" id="{6BDC1EF8-D5E0-4911-BC28-A8F9F8B3FAC5}"/>
              </a:ext>
            </a:extLst>
          </p:cNvPr>
          <p:cNvSpPr>
            <a:spLocks noGrp="1"/>
          </p:cNvSpPr>
          <p:nvPr>
            <p:ph idx="1"/>
          </p:nvPr>
        </p:nvSpPr>
        <p:spPr/>
        <p:txBody>
          <a:bodyPr/>
          <a:lstStyle/>
          <a:p>
            <a:r>
              <a:rPr lang="en-US"/>
              <a:t>Approximately 2,500 species of plants known to occur in WV</a:t>
            </a:r>
          </a:p>
          <a:p>
            <a:pPr lvl="1"/>
            <a:r>
              <a:rPr lang="en-US"/>
              <a:t>72% native |  28% introduced	</a:t>
            </a:r>
          </a:p>
          <a:p>
            <a:r>
              <a:rPr lang="en-US"/>
              <a:t>Most introduced species never stray far </a:t>
            </a:r>
          </a:p>
          <a:p>
            <a:r>
              <a:rPr lang="en-US"/>
              <a:t>Some become very invasive and displace native plants in woodlands, wetlands, and other natural areas. </a:t>
            </a:r>
          </a:p>
        </p:txBody>
      </p:sp>
    </p:spTree>
    <p:extLst>
      <p:ext uri="{BB962C8B-B14F-4D97-AF65-F5344CB8AC3E}">
        <p14:creationId xmlns:p14="http://schemas.microsoft.com/office/powerpoint/2010/main" val="35280331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CE89AF1-6952-4A9A-A17D-3DA3D648588E}"/>
              </a:ext>
            </a:extLst>
          </p:cNvPr>
          <p:cNvSpPr>
            <a:spLocks noGrp="1"/>
          </p:cNvSpPr>
          <p:nvPr>
            <p:ph type="title"/>
          </p:nvPr>
        </p:nvSpPr>
        <p:spPr/>
        <p:txBody>
          <a:bodyPr/>
          <a:lstStyle/>
          <a:p>
            <a:r>
              <a:rPr lang="en-US"/>
              <a:t>Invasive Exotic BMPs</a:t>
            </a:r>
          </a:p>
        </p:txBody>
      </p:sp>
      <p:sp>
        <p:nvSpPr>
          <p:cNvPr id="512" name="Shape 512"/>
          <p:cNvSpPr>
            <a:spLocks noGrp="1"/>
          </p:cNvSpPr>
          <p:nvPr>
            <p:ph type="body" sz="half" idx="1"/>
          </p:nvPr>
        </p:nvSpPr>
        <p:spPr/>
        <p:txBody>
          <a:bodyPr>
            <a:normAutofit/>
          </a:bodyPr>
          <a:lstStyle/>
          <a:p>
            <a:r>
              <a:rPr lang="en-US"/>
              <a:t>Learn to identify invasive plants</a:t>
            </a:r>
          </a:p>
          <a:p>
            <a:r>
              <a:rPr lang="en-US"/>
              <a:t>Know if there are nearby seed sources</a:t>
            </a:r>
          </a:p>
          <a:p>
            <a:r>
              <a:rPr lang="en-US"/>
              <a:t>Clean all equipment </a:t>
            </a:r>
          </a:p>
          <a:p>
            <a:r>
              <a:rPr lang="en-US"/>
              <a:t>Minimize soil disturbance</a:t>
            </a:r>
          </a:p>
          <a:p>
            <a:r>
              <a:rPr lang="en-US"/>
              <a:t>Maintain forest buffers of competitive desirable species</a:t>
            </a:r>
          </a:p>
          <a:p>
            <a:r>
              <a:rPr lang="en-US"/>
              <a:t>Time harvests to minimize spread</a:t>
            </a:r>
          </a:p>
        </p:txBody>
      </p:sp>
      <p:pic>
        <p:nvPicPr>
          <p:cNvPr id="513" name="image42.jpeg" descr="C:\Documents and Settings\Administrator\My Documents\My Pictures\ailanthus2.jpg"/>
          <p:cNvPicPr>
            <a:picLocks noChangeAspect="1"/>
          </p:cNvPicPr>
          <p:nvPr/>
        </p:nvPicPr>
        <p:blipFill>
          <a:blip r:embed="rId3"/>
          <a:stretch>
            <a:fillRect/>
          </a:stretch>
        </p:blipFill>
        <p:spPr>
          <a:xfrm>
            <a:off x="7266664" y="507506"/>
            <a:ext cx="2320715" cy="2667000"/>
          </a:xfrm>
          <a:prstGeom prst="rect">
            <a:avLst/>
          </a:prstGeom>
          <a:ln w="12700">
            <a:miter lim="400000"/>
          </a:ln>
        </p:spPr>
      </p:pic>
      <p:pic>
        <p:nvPicPr>
          <p:cNvPr id="514" name="image43.jpeg" descr="C:\Documents and Settings\Administrator\My Documents\My Pictures\Stilt-grass-in-forest-web2.jpg"/>
          <p:cNvPicPr>
            <a:picLocks noChangeAspect="1"/>
          </p:cNvPicPr>
          <p:nvPr/>
        </p:nvPicPr>
        <p:blipFill>
          <a:blip r:embed="rId4"/>
          <a:stretch>
            <a:fillRect/>
          </a:stretch>
        </p:blipFill>
        <p:spPr>
          <a:xfrm>
            <a:off x="6374489" y="3554413"/>
            <a:ext cx="4105063" cy="2571750"/>
          </a:xfrm>
          <a:prstGeom prst="rect">
            <a:avLst/>
          </a:prstGeom>
          <a:ln w="12700">
            <a:miter lim="400000"/>
          </a:ln>
        </p:spPr>
      </p:pic>
    </p:spTree>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58294-A10B-464D-931D-5457F0BF0501}"/>
              </a:ext>
            </a:extLst>
          </p:cNvPr>
          <p:cNvSpPr>
            <a:spLocks noGrp="1"/>
          </p:cNvSpPr>
          <p:nvPr>
            <p:ph type="title"/>
          </p:nvPr>
        </p:nvSpPr>
        <p:spPr/>
        <p:txBody>
          <a:bodyPr/>
          <a:lstStyle/>
          <a:p>
            <a:r>
              <a:rPr lang="en-US"/>
              <a:t>Can you name these invasive plants?</a:t>
            </a:r>
          </a:p>
        </p:txBody>
      </p:sp>
      <p:pic>
        <p:nvPicPr>
          <p:cNvPr id="6" name="image39.jpeg" descr="Alliariapetflowerlvs">
            <a:extLst>
              <a:ext uri="{FF2B5EF4-FFF2-40B4-BE49-F238E27FC236}">
                <a16:creationId xmlns:a16="http://schemas.microsoft.com/office/drawing/2014/main" id="{DD86A079-7133-414B-B0AC-F8E4C1A80DF7}"/>
              </a:ext>
            </a:extLst>
          </p:cNvPr>
          <p:cNvPicPr>
            <a:picLocks noChangeAspect="1"/>
          </p:cNvPicPr>
          <p:nvPr/>
        </p:nvPicPr>
        <p:blipFill>
          <a:blip r:embed="rId2"/>
          <a:stretch>
            <a:fillRect/>
          </a:stretch>
        </p:blipFill>
        <p:spPr>
          <a:xfrm>
            <a:off x="4048051" y="2374060"/>
            <a:ext cx="3936411" cy="2952308"/>
          </a:xfrm>
          <a:prstGeom prst="rect">
            <a:avLst/>
          </a:prstGeom>
          <a:ln w="57150">
            <a:noFill/>
          </a:ln>
        </p:spPr>
      </p:pic>
      <p:pic>
        <p:nvPicPr>
          <p:cNvPr id="7" name="image40.jpeg" descr="ailanthus1">
            <a:extLst>
              <a:ext uri="{FF2B5EF4-FFF2-40B4-BE49-F238E27FC236}">
                <a16:creationId xmlns:a16="http://schemas.microsoft.com/office/drawing/2014/main" id="{02A44452-26F6-444C-BDCE-04725FED82C5}"/>
              </a:ext>
            </a:extLst>
          </p:cNvPr>
          <p:cNvPicPr>
            <a:picLocks noChangeAspect="1"/>
          </p:cNvPicPr>
          <p:nvPr/>
        </p:nvPicPr>
        <p:blipFill>
          <a:blip r:embed="rId3"/>
          <a:stretch>
            <a:fillRect/>
          </a:stretch>
        </p:blipFill>
        <p:spPr>
          <a:xfrm>
            <a:off x="8067158" y="1581372"/>
            <a:ext cx="3369338" cy="5054007"/>
          </a:xfrm>
          <a:prstGeom prst="rect">
            <a:avLst/>
          </a:prstGeom>
          <a:ln w="28575">
            <a:noFill/>
            <a:miter/>
          </a:ln>
        </p:spPr>
      </p:pic>
      <p:pic>
        <p:nvPicPr>
          <p:cNvPr id="8" name="image41.jpeg" descr="micvim">
            <a:extLst>
              <a:ext uri="{FF2B5EF4-FFF2-40B4-BE49-F238E27FC236}">
                <a16:creationId xmlns:a16="http://schemas.microsoft.com/office/drawing/2014/main" id="{F5135F95-F12E-4D97-A8BE-EE92611B7BAD}"/>
              </a:ext>
            </a:extLst>
          </p:cNvPr>
          <p:cNvPicPr>
            <a:picLocks noChangeAspect="1"/>
          </p:cNvPicPr>
          <p:nvPr/>
        </p:nvPicPr>
        <p:blipFill>
          <a:blip r:embed="rId4"/>
          <a:stretch>
            <a:fillRect/>
          </a:stretch>
        </p:blipFill>
        <p:spPr>
          <a:xfrm>
            <a:off x="593651" y="1565985"/>
            <a:ext cx="3369339" cy="5054009"/>
          </a:xfrm>
          <a:prstGeom prst="rect">
            <a:avLst/>
          </a:prstGeom>
          <a:ln w="38100">
            <a:noFill/>
            <a:miter/>
          </a:ln>
        </p:spPr>
      </p:pic>
      <p:sp>
        <p:nvSpPr>
          <p:cNvPr id="12" name="TextBox 11">
            <a:extLst>
              <a:ext uri="{FF2B5EF4-FFF2-40B4-BE49-F238E27FC236}">
                <a16:creationId xmlns:a16="http://schemas.microsoft.com/office/drawing/2014/main" id="{601ED435-C3FE-4DB2-BB6F-59F62268B4B9}"/>
              </a:ext>
            </a:extLst>
          </p:cNvPr>
          <p:cNvSpPr txBox="1"/>
          <p:nvPr/>
        </p:nvSpPr>
        <p:spPr>
          <a:xfrm>
            <a:off x="695105" y="1530672"/>
            <a:ext cx="733942" cy="1323439"/>
          </a:xfrm>
          <a:prstGeom prst="rect">
            <a:avLst/>
          </a:prstGeom>
          <a:noFill/>
        </p:spPr>
        <p:txBody>
          <a:bodyPr wrap="square">
            <a:spAutoFit/>
          </a:bodyPr>
          <a:lstStyle/>
          <a:p>
            <a:r>
              <a:rPr lang="en-US" sz="8000"/>
              <a:t>1</a:t>
            </a:r>
          </a:p>
        </p:txBody>
      </p:sp>
      <p:sp>
        <p:nvSpPr>
          <p:cNvPr id="13" name="TextBox 12">
            <a:extLst>
              <a:ext uri="{FF2B5EF4-FFF2-40B4-BE49-F238E27FC236}">
                <a16:creationId xmlns:a16="http://schemas.microsoft.com/office/drawing/2014/main" id="{363EEE81-770E-48E4-9A14-CA7C613DB92E}"/>
              </a:ext>
            </a:extLst>
          </p:cNvPr>
          <p:cNvSpPr txBox="1"/>
          <p:nvPr/>
        </p:nvSpPr>
        <p:spPr>
          <a:xfrm>
            <a:off x="8218971" y="1370655"/>
            <a:ext cx="733942" cy="1323439"/>
          </a:xfrm>
          <a:prstGeom prst="rect">
            <a:avLst/>
          </a:prstGeom>
          <a:noFill/>
        </p:spPr>
        <p:txBody>
          <a:bodyPr wrap="square">
            <a:spAutoFit/>
          </a:bodyPr>
          <a:lstStyle/>
          <a:p>
            <a:r>
              <a:rPr lang="en-US" sz="8000"/>
              <a:t>3</a:t>
            </a:r>
          </a:p>
        </p:txBody>
      </p:sp>
      <p:sp>
        <p:nvSpPr>
          <p:cNvPr id="14" name="TextBox 13">
            <a:extLst>
              <a:ext uri="{FF2B5EF4-FFF2-40B4-BE49-F238E27FC236}">
                <a16:creationId xmlns:a16="http://schemas.microsoft.com/office/drawing/2014/main" id="{FC02B16F-36CE-4291-BD5A-99FB8DC65108}"/>
              </a:ext>
            </a:extLst>
          </p:cNvPr>
          <p:cNvSpPr txBox="1"/>
          <p:nvPr/>
        </p:nvSpPr>
        <p:spPr>
          <a:xfrm>
            <a:off x="5648103" y="5169436"/>
            <a:ext cx="733942" cy="1323439"/>
          </a:xfrm>
          <a:prstGeom prst="rect">
            <a:avLst/>
          </a:prstGeom>
          <a:noFill/>
        </p:spPr>
        <p:txBody>
          <a:bodyPr wrap="square">
            <a:spAutoFit/>
          </a:bodyPr>
          <a:lstStyle/>
          <a:p>
            <a:r>
              <a:rPr lang="en-US" sz="8000"/>
              <a:t>2</a:t>
            </a:r>
          </a:p>
        </p:txBody>
      </p:sp>
    </p:spTree>
    <p:extLst>
      <p:ext uri="{BB962C8B-B14F-4D97-AF65-F5344CB8AC3E}">
        <p14:creationId xmlns:p14="http://schemas.microsoft.com/office/powerpoint/2010/main" val="39941306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39.jpeg" descr="Alliariapetflowerlvs">
            <a:extLst>
              <a:ext uri="{FF2B5EF4-FFF2-40B4-BE49-F238E27FC236}">
                <a16:creationId xmlns:a16="http://schemas.microsoft.com/office/drawing/2014/main" id="{DD86A079-7133-414B-B0AC-F8E4C1A80DF7}"/>
              </a:ext>
            </a:extLst>
          </p:cNvPr>
          <p:cNvPicPr>
            <a:picLocks noChangeAspect="1"/>
          </p:cNvPicPr>
          <p:nvPr/>
        </p:nvPicPr>
        <p:blipFill>
          <a:blip r:embed="rId3"/>
          <a:stretch>
            <a:fillRect/>
          </a:stretch>
        </p:blipFill>
        <p:spPr>
          <a:xfrm>
            <a:off x="4048051" y="2374060"/>
            <a:ext cx="3936411" cy="2952308"/>
          </a:xfrm>
          <a:prstGeom prst="rect">
            <a:avLst/>
          </a:prstGeom>
          <a:ln w="57150">
            <a:noFill/>
          </a:ln>
        </p:spPr>
      </p:pic>
      <p:pic>
        <p:nvPicPr>
          <p:cNvPr id="7" name="image40.jpeg" descr="ailanthus1">
            <a:extLst>
              <a:ext uri="{FF2B5EF4-FFF2-40B4-BE49-F238E27FC236}">
                <a16:creationId xmlns:a16="http://schemas.microsoft.com/office/drawing/2014/main" id="{02A44452-26F6-444C-BDCE-04725FED82C5}"/>
              </a:ext>
            </a:extLst>
          </p:cNvPr>
          <p:cNvPicPr>
            <a:picLocks noChangeAspect="1"/>
          </p:cNvPicPr>
          <p:nvPr/>
        </p:nvPicPr>
        <p:blipFill>
          <a:blip r:embed="rId4"/>
          <a:stretch>
            <a:fillRect/>
          </a:stretch>
        </p:blipFill>
        <p:spPr>
          <a:xfrm>
            <a:off x="8067158" y="1581372"/>
            <a:ext cx="3369338" cy="5054007"/>
          </a:xfrm>
          <a:prstGeom prst="rect">
            <a:avLst/>
          </a:prstGeom>
          <a:ln w="28575">
            <a:noFill/>
            <a:miter/>
          </a:ln>
        </p:spPr>
      </p:pic>
      <p:pic>
        <p:nvPicPr>
          <p:cNvPr id="8" name="image41.jpeg" descr="micvim">
            <a:extLst>
              <a:ext uri="{FF2B5EF4-FFF2-40B4-BE49-F238E27FC236}">
                <a16:creationId xmlns:a16="http://schemas.microsoft.com/office/drawing/2014/main" id="{F5135F95-F12E-4D97-A8BE-EE92611B7BAD}"/>
              </a:ext>
            </a:extLst>
          </p:cNvPr>
          <p:cNvPicPr>
            <a:picLocks noChangeAspect="1"/>
          </p:cNvPicPr>
          <p:nvPr/>
        </p:nvPicPr>
        <p:blipFill>
          <a:blip r:embed="rId5"/>
          <a:stretch>
            <a:fillRect/>
          </a:stretch>
        </p:blipFill>
        <p:spPr>
          <a:xfrm>
            <a:off x="593651" y="1565985"/>
            <a:ext cx="3369339" cy="5054009"/>
          </a:xfrm>
          <a:prstGeom prst="rect">
            <a:avLst/>
          </a:prstGeom>
          <a:ln w="38100">
            <a:noFill/>
            <a:miter/>
          </a:ln>
        </p:spPr>
      </p:pic>
      <p:sp>
        <p:nvSpPr>
          <p:cNvPr id="12" name="TextBox 11">
            <a:extLst>
              <a:ext uri="{FF2B5EF4-FFF2-40B4-BE49-F238E27FC236}">
                <a16:creationId xmlns:a16="http://schemas.microsoft.com/office/drawing/2014/main" id="{601ED435-C3FE-4DB2-BB6F-59F62268B4B9}"/>
              </a:ext>
            </a:extLst>
          </p:cNvPr>
          <p:cNvSpPr txBox="1"/>
          <p:nvPr/>
        </p:nvSpPr>
        <p:spPr>
          <a:xfrm>
            <a:off x="695105" y="1530672"/>
            <a:ext cx="733942" cy="1323439"/>
          </a:xfrm>
          <a:prstGeom prst="rect">
            <a:avLst/>
          </a:prstGeom>
          <a:noFill/>
        </p:spPr>
        <p:txBody>
          <a:bodyPr wrap="square">
            <a:spAutoFit/>
          </a:bodyPr>
          <a:lstStyle/>
          <a:p>
            <a:r>
              <a:rPr lang="en-US" sz="8000"/>
              <a:t>1</a:t>
            </a:r>
          </a:p>
        </p:txBody>
      </p:sp>
      <p:sp>
        <p:nvSpPr>
          <p:cNvPr id="13" name="TextBox 12">
            <a:extLst>
              <a:ext uri="{FF2B5EF4-FFF2-40B4-BE49-F238E27FC236}">
                <a16:creationId xmlns:a16="http://schemas.microsoft.com/office/drawing/2014/main" id="{363EEE81-770E-48E4-9A14-CA7C613DB92E}"/>
              </a:ext>
            </a:extLst>
          </p:cNvPr>
          <p:cNvSpPr txBox="1"/>
          <p:nvPr/>
        </p:nvSpPr>
        <p:spPr>
          <a:xfrm>
            <a:off x="8218971" y="1370655"/>
            <a:ext cx="733942" cy="1323439"/>
          </a:xfrm>
          <a:prstGeom prst="rect">
            <a:avLst/>
          </a:prstGeom>
          <a:noFill/>
        </p:spPr>
        <p:txBody>
          <a:bodyPr wrap="square">
            <a:spAutoFit/>
          </a:bodyPr>
          <a:lstStyle/>
          <a:p>
            <a:r>
              <a:rPr lang="en-US" sz="8000"/>
              <a:t>3</a:t>
            </a:r>
          </a:p>
        </p:txBody>
      </p:sp>
      <p:sp>
        <p:nvSpPr>
          <p:cNvPr id="14" name="TextBox 13">
            <a:extLst>
              <a:ext uri="{FF2B5EF4-FFF2-40B4-BE49-F238E27FC236}">
                <a16:creationId xmlns:a16="http://schemas.microsoft.com/office/drawing/2014/main" id="{FC02B16F-36CE-4291-BD5A-99FB8DC65108}"/>
              </a:ext>
            </a:extLst>
          </p:cNvPr>
          <p:cNvSpPr txBox="1"/>
          <p:nvPr/>
        </p:nvSpPr>
        <p:spPr>
          <a:xfrm>
            <a:off x="5648103" y="5169436"/>
            <a:ext cx="733942" cy="1323439"/>
          </a:xfrm>
          <a:prstGeom prst="rect">
            <a:avLst/>
          </a:prstGeom>
          <a:noFill/>
        </p:spPr>
        <p:txBody>
          <a:bodyPr wrap="square">
            <a:spAutoFit/>
          </a:bodyPr>
          <a:lstStyle/>
          <a:p>
            <a:r>
              <a:rPr lang="en-US" sz="8000"/>
              <a:t>2</a:t>
            </a:r>
          </a:p>
        </p:txBody>
      </p:sp>
      <p:sp>
        <p:nvSpPr>
          <p:cNvPr id="10" name="TextBox 9">
            <a:extLst>
              <a:ext uri="{FF2B5EF4-FFF2-40B4-BE49-F238E27FC236}">
                <a16:creationId xmlns:a16="http://schemas.microsoft.com/office/drawing/2014/main" id="{AD334DB1-D725-4D55-B0CC-3E41E8724AF0}"/>
              </a:ext>
            </a:extLst>
          </p:cNvPr>
          <p:cNvSpPr txBox="1"/>
          <p:nvPr/>
        </p:nvSpPr>
        <p:spPr>
          <a:xfrm>
            <a:off x="8784270" y="715062"/>
            <a:ext cx="2192965" cy="830997"/>
          </a:xfrm>
          <a:prstGeom prst="rect">
            <a:avLst/>
          </a:prstGeom>
          <a:noFill/>
        </p:spPr>
        <p:txBody>
          <a:bodyPr wrap="square">
            <a:spAutoFit/>
          </a:bodyPr>
          <a:lstStyle/>
          <a:p>
            <a:r>
              <a:rPr lang="en-US" sz="2400"/>
              <a:t>Tree of Heaven</a:t>
            </a:r>
          </a:p>
          <a:p>
            <a:r>
              <a:rPr lang="en-US" sz="2400"/>
              <a:t>(Ailanthus spp.)</a:t>
            </a:r>
          </a:p>
        </p:txBody>
      </p:sp>
      <p:sp>
        <p:nvSpPr>
          <p:cNvPr id="15" name="TextBox 14">
            <a:extLst>
              <a:ext uri="{FF2B5EF4-FFF2-40B4-BE49-F238E27FC236}">
                <a16:creationId xmlns:a16="http://schemas.microsoft.com/office/drawing/2014/main" id="{94EA83F5-2220-44CE-9043-86BA263BBF51}"/>
              </a:ext>
            </a:extLst>
          </p:cNvPr>
          <p:cNvSpPr txBox="1"/>
          <p:nvPr/>
        </p:nvSpPr>
        <p:spPr>
          <a:xfrm>
            <a:off x="1312309" y="1069007"/>
            <a:ext cx="2568575" cy="461665"/>
          </a:xfrm>
          <a:prstGeom prst="rect">
            <a:avLst/>
          </a:prstGeom>
          <a:noFill/>
        </p:spPr>
        <p:txBody>
          <a:bodyPr wrap="square">
            <a:spAutoFit/>
          </a:bodyPr>
          <a:lstStyle/>
          <a:p>
            <a:r>
              <a:rPr lang="en-US" sz="2400"/>
              <a:t>Japanese </a:t>
            </a:r>
            <a:r>
              <a:rPr lang="en-US" sz="2400" err="1"/>
              <a:t>Stiltgrass</a:t>
            </a:r>
            <a:endParaRPr lang="en-US" sz="2400"/>
          </a:p>
        </p:txBody>
      </p:sp>
      <p:sp>
        <p:nvSpPr>
          <p:cNvPr id="16" name="TextBox 15">
            <a:extLst>
              <a:ext uri="{FF2B5EF4-FFF2-40B4-BE49-F238E27FC236}">
                <a16:creationId xmlns:a16="http://schemas.microsoft.com/office/drawing/2014/main" id="{6262A089-ADFE-49DC-91AB-8899B1DFBC54}"/>
              </a:ext>
            </a:extLst>
          </p:cNvPr>
          <p:cNvSpPr txBox="1"/>
          <p:nvPr/>
        </p:nvSpPr>
        <p:spPr>
          <a:xfrm>
            <a:off x="4921101" y="6173714"/>
            <a:ext cx="2256761" cy="461665"/>
          </a:xfrm>
          <a:prstGeom prst="rect">
            <a:avLst/>
          </a:prstGeom>
          <a:noFill/>
        </p:spPr>
        <p:txBody>
          <a:bodyPr wrap="square">
            <a:spAutoFit/>
          </a:bodyPr>
          <a:lstStyle/>
          <a:p>
            <a:r>
              <a:rPr lang="en-US" sz="2400"/>
              <a:t>Garlic Mustard</a:t>
            </a:r>
          </a:p>
        </p:txBody>
      </p:sp>
    </p:spTree>
    <p:extLst>
      <p:ext uri="{BB962C8B-B14F-4D97-AF65-F5344CB8AC3E}">
        <p14:creationId xmlns:p14="http://schemas.microsoft.com/office/powerpoint/2010/main" val="23806883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A7E27-F948-4D58-94BD-D8BECB8A33E4}"/>
              </a:ext>
            </a:extLst>
          </p:cNvPr>
          <p:cNvSpPr>
            <a:spLocks noGrp="1"/>
          </p:cNvSpPr>
          <p:nvPr>
            <p:ph type="title"/>
          </p:nvPr>
        </p:nvSpPr>
        <p:spPr/>
        <p:txBody>
          <a:bodyPr/>
          <a:lstStyle/>
          <a:p>
            <a:r>
              <a:rPr lang="en-US"/>
              <a:t>Can you name these invasive pests?</a:t>
            </a:r>
          </a:p>
        </p:txBody>
      </p:sp>
      <p:pic>
        <p:nvPicPr>
          <p:cNvPr id="1026" name="Picture 2">
            <a:extLst>
              <a:ext uri="{FF2B5EF4-FFF2-40B4-BE49-F238E27FC236}">
                <a16:creationId xmlns:a16="http://schemas.microsoft.com/office/drawing/2014/main" id="{80F11F49-42C5-456B-8722-35714E0E50F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5312" y="1772688"/>
            <a:ext cx="2443303" cy="424239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4A7BF282-6F89-4E94-99CF-89ACE257E79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2306" r="11905"/>
          <a:stretch/>
        </p:blipFill>
        <p:spPr bwMode="auto">
          <a:xfrm>
            <a:off x="2915773" y="1772687"/>
            <a:ext cx="3721396" cy="42423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 long-horned beetle | Anoplophora macularia is one of the l… | Flickr">
            <a:extLst>
              <a:ext uri="{FF2B5EF4-FFF2-40B4-BE49-F238E27FC236}">
                <a16:creationId xmlns:a16="http://schemas.microsoft.com/office/drawing/2014/main" id="{9135AC24-7607-43F6-973A-9CCA86C383F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542" r="7525"/>
          <a:stretch/>
        </p:blipFill>
        <p:spPr bwMode="auto">
          <a:xfrm>
            <a:off x="6964327" y="1772687"/>
            <a:ext cx="5082361" cy="424091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65086CED-6DA0-4AAC-AD31-2EA34BCEC0B8}"/>
              </a:ext>
            </a:extLst>
          </p:cNvPr>
          <p:cNvSpPr txBox="1"/>
          <p:nvPr/>
        </p:nvSpPr>
        <p:spPr>
          <a:xfrm>
            <a:off x="148862" y="5730532"/>
            <a:ext cx="733942" cy="1323439"/>
          </a:xfrm>
          <a:prstGeom prst="rect">
            <a:avLst/>
          </a:prstGeom>
          <a:noFill/>
        </p:spPr>
        <p:txBody>
          <a:bodyPr wrap="square">
            <a:spAutoFit/>
          </a:bodyPr>
          <a:lstStyle/>
          <a:p>
            <a:r>
              <a:rPr lang="en-US" sz="8000"/>
              <a:t>1</a:t>
            </a:r>
          </a:p>
        </p:txBody>
      </p:sp>
      <p:sp>
        <p:nvSpPr>
          <p:cNvPr id="15" name="TextBox 14">
            <a:extLst>
              <a:ext uri="{FF2B5EF4-FFF2-40B4-BE49-F238E27FC236}">
                <a16:creationId xmlns:a16="http://schemas.microsoft.com/office/drawing/2014/main" id="{DB1D9372-0DD3-44B8-A8C2-18E686DB3574}"/>
              </a:ext>
            </a:extLst>
          </p:cNvPr>
          <p:cNvSpPr txBox="1"/>
          <p:nvPr/>
        </p:nvSpPr>
        <p:spPr>
          <a:xfrm>
            <a:off x="3418479" y="5730532"/>
            <a:ext cx="733942" cy="1323439"/>
          </a:xfrm>
          <a:prstGeom prst="rect">
            <a:avLst/>
          </a:prstGeom>
          <a:noFill/>
        </p:spPr>
        <p:txBody>
          <a:bodyPr wrap="square">
            <a:spAutoFit/>
          </a:bodyPr>
          <a:lstStyle/>
          <a:p>
            <a:r>
              <a:rPr lang="en-US" sz="8000"/>
              <a:t>2</a:t>
            </a:r>
          </a:p>
        </p:txBody>
      </p:sp>
      <p:sp>
        <p:nvSpPr>
          <p:cNvPr id="17" name="TextBox 16">
            <a:extLst>
              <a:ext uri="{FF2B5EF4-FFF2-40B4-BE49-F238E27FC236}">
                <a16:creationId xmlns:a16="http://schemas.microsoft.com/office/drawing/2014/main" id="{8BA7F0B3-3762-4595-9829-4829327B220F}"/>
              </a:ext>
            </a:extLst>
          </p:cNvPr>
          <p:cNvSpPr txBox="1"/>
          <p:nvPr/>
        </p:nvSpPr>
        <p:spPr>
          <a:xfrm>
            <a:off x="7195193" y="5730532"/>
            <a:ext cx="733942" cy="1323439"/>
          </a:xfrm>
          <a:prstGeom prst="rect">
            <a:avLst/>
          </a:prstGeom>
          <a:noFill/>
        </p:spPr>
        <p:txBody>
          <a:bodyPr wrap="square">
            <a:spAutoFit/>
          </a:bodyPr>
          <a:lstStyle/>
          <a:p>
            <a:r>
              <a:rPr lang="en-US" sz="8000"/>
              <a:t>3</a:t>
            </a:r>
          </a:p>
        </p:txBody>
      </p:sp>
    </p:spTree>
    <p:extLst>
      <p:ext uri="{BB962C8B-B14F-4D97-AF65-F5344CB8AC3E}">
        <p14:creationId xmlns:p14="http://schemas.microsoft.com/office/powerpoint/2010/main" val="12383890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A7E27-F948-4D58-94BD-D8BECB8A33E4}"/>
              </a:ext>
            </a:extLst>
          </p:cNvPr>
          <p:cNvSpPr>
            <a:spLocks noGrp="1"/>
          </p:cNvSpPr>
          <p:nvPr>
            <p:ph type="title"/>
          </p:nvPr>
        </p:nvSpPr>
        <p:spPr/>
        <p:txBody>
          <a:bodyPr/>
          <a:lstStyle/>
          <a:p>
            <a:r>
              <a:rPr lang="en-US"/>
              <a:t>Can you name these invasive pests?</a:t>
            </a:r>
          </a:p>
        </p:txBody>
      </p:sp>
      <p:pic>
        <p:nvPicPr>
          <p:cNvPr id="1026" name="Picture 2">
            <a:extLst>
              <a:ext uri="{FF2B5EF4-FFF2-40B4-BE49-F238E27FC236}">
                <a16:creationId xmlns:a16="http://schemas.microsoft.com/office/drawing/2014/main" id="{80F11F49-42C5-456B-8722-35714E0E50F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5312" y="1772688"/>
            <a:ext cx="2443303" cy="424239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4A7BF282-6F89-4E94-99CF-89ACE257E79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2306" r="11905"/>
          <a:stretch/>
        </p:blipFill>
        <p:spPr bwMode="auto">
          <a:xfrm>
            <a:off x="2915773" y="1772687"/>
            <a:ext cx="3721396" cy="42423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 long-horned beetle | Anoplophora macularia is one of the l… | Flickr">
            <a:extLst>
              <a:ext uri="{FF2B5EF4-FFF2-40B4-BE49-F238E27FC236}">
                <a16:creationId xmlns:a16="http://schemas.microsoft.com/office/drawing/2014/main" id="{9135AC24-7607-43F6-973A-9CCA86C383F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542" r="7525"/>
          <a:stretch/>
        </p:blipFill>
        <p:spPr bwMode="auto">
          <a:xfrm>
            <a:off x="6964327" y="1772687"/>
            <a:ext cx="5082361" cy="424091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F406B95-C2BE-4B97-8473-895613B1A24A}"/>
              </a:ext>
            </a:extLst>
          </p:cNvPr>
          <p:cNvSpPr txBox="1"/>
          <p:nvPr/>
        </p:nvSpPr>
        <p:spPr>
          <a:xfrm>
            <a:off x="148862" y="5730532"/>
            <a:ext cx="733942" cy="1323439"/>
          </a:xfrm>
          <a:prstGeom prst="rect">
            <a:avLst/>
          </a:prstGeom>
          <a:noFill/>
        </p:spPr>
        <p:txBody>
          <a:bodyPr wrap="square">
            <a:spAutoFit/>
          </a:bodyPr>
          <a:lstStyle/>
          <a:p>
            <a:r>
              <a:rPr lang="en-US" sz="8000"/>
              <a:t>1</a:t>
            </a:r>
          </a:p>
        </p:txBody>
      </p:sp>
      <p:sp>
        <p:nvSpPr>
          <p:cNvPr id="7" name="TextBox 6">
            <a:extLst>
              <a:ext uri="{FF2B5EF4-FFF2-40B4-BE49-F238E27FC236}">
                <a16:creationId xmlns:a16="http://schemas.microsoft.com/office/drawing/2014/main" id="{E9A112DF-AF2C-4A99-AF69-F1BDE9B96987}"/>
              </a:ext>
            </a:extLst>
          </p:cNvPr>
          <p:cNvSpPr txBox="1"/>
          <p:nvPr/>
        </p:nvSpPr>
        <p:spPr>
          <a:xfrm>
            <a:off x="766067" y="5976753"/>
            <a:ext cx="1509308" cy="830997"/>
          </a:xfrm>
          <a:prstGeom prst="rect">
            <a:avLst/>
          </a:prstGeom>
          <a:noFill/>
        </p:spPr>
        <p:txBody>
          <a:bodyPr wrap="square">
            <a:spAutoFit/>
          </a:bodyPr>
          <a:lstStyle/>
          <a:p>
            <a:r>
              <a:rPr lang="en-US" sz="2400"/>
              <a:t>Emerald Ash Borer</a:t>
            </a:r>
          </a:p>
        </p:txBody>
      </p:sp>
      <p:sp>
        <p:nvSpPr>
          <p:cNvPr id="8" name="TextBox 7">
            <a:extLst>
              <a:ext uri="{FF2B5EF4-FFF2-40B4-BE49-F238E27FC236}">
                <a16:creationId xmlns:a16="http://schemas.microsoft.com/office/drawing/2014/main" id="{4FFF30F6-B242-48A5-A64E-0EAB738DF372}"/>
              </a:ext>
            </a:extLst>
          </p:cNvPr>
          <p:cNvSpPr txBox="1"/>
          <p:nvPr/>
        </p:nvSpPr>
        <p:spPr>
          <a:xfrm>
            <a:off x="3418479" y="5730532"/>
            <a:ext cx="733942" cy="1323439"/>
          </a:xfrm>
          <a:prstGeom prst="rect">
            <a:avLst/>
          </a:prstGeom>
          <a:noFill/>
        </p:spPr>
        <p:txBody>
          <a:bodyPr wrap="square">
            <a:spAutoFit/>
          </a:bodyPr>
          <a:lstStyle/>
          <a:p>
            <a:r>
              <a:rPr lang="en-US" sz="8000"/>
              <a:t>2</a:t>
            </a:r>
          </a:p>
        </p:txBody>
      </p:sp>
      <p:sp>
        <p:nvSpPr>
          <p:cNvPr id="9" name="TextBox 8">
            <a:extLst>
              <a:ext uri="{FF2B5EF4-FFF2-40B4-BE49-F238E27FC236}">
                <a16:creationId xmlns:a16="http://schemas.microsoft.com/office/drawing/2014/main" id="{116E77C5-820E-4106-9F8C-DEC597791ED5}"/>
              </a:ext>
            </a:extLst>
          </p:cNvPr>
          <p:cNvSpPr txBox="1"/>
          <p:nvPr/>
        </p:nvSpPr>
        <p:spPr>
          <a:xfrm>
            <a:off x="4035684" y="5976753"/>
            <a:ext cx="2652412" cy="830997"/>
          </a:xfrm>
          <a:prstGeom prst="rect">
            <a:avLst/>
          </a:prstGeom>
          <a:noFill/>
        </p:spPr>
        <p:txBody>
          <a:bodyPr wrap="square">
            <a:spAutoFit/>
          </a:bodyPr>
          <a:lstStyle/>
          <a:p>
            <a:r>
              <a:rPr lang="en-US" sz="2400"/>
              <a:t>Spongy Moth (gypsy moth)</a:t>
            </a:r>
          </a:p>
        </p:txBody>
      </p:sp>
      <p:sp>
        <p:nvSpPr>
          <p:cNvPr id="10" name="TextBox 9">
            <a:extLst>
              <a:ext uri="{FF2B5EF4-FFF2-40B4-BE49-F238E27FC236}">
                <a16:creationId xmlns:a16="http://schemas.microsoft.com/office/drawing/2014/main" id="{2F42C049-0F94-4384-B069-C904A1F53F8A}"/>
              </a:ext>
            </a:extLst>
          </p:cNvPr>
          <p:cNvSpPr txBox="1"/>
          <p:nvPr/>
        </p:nvSpPr>
        <p:spPr>
          <a:xfrm>
            <a:off x="7195193" y="5730532"/>
            <a:ext cx="733942" cy="1323439"/>
          </a:xfrm>
          <a:prstGeom prst="rect">
            <a:avLst/>
          </a:prstGeom>
          <a:noFill/>
        </p:spPr>
        <p:txBody>
          <a:bodyPr wrap="square">
            <a:spAutoFit/>
          </a:bodyPr>
          <a:lstStyle/>
          <a:p>
            <a:r>
              <a:rPr lang="en-US" sz="8000"/>
              <a:t>3</a:t>
            </a:r>
          </a:p>
        </p:txBody>
      </p:sp>
      <p:sp>
        <p:nvSpPr>
          <p:cNvPr id="11" name="TextBox 10">
            <a:extLst>
              <a:ext uri="{FF2B5EF4-FFF2-40B4-BE49-F238E27FC236}">
                <a16:creationId xmlns:a16="http://schemas.microsoft.com/office/drawing/2014/main" id="{53B888F6-9D02-4902-9724-6B48D77C8131}"/>
              </a:ext>
            </a:extLst>
          </p:cNvPr>
          <p:cNvSpPr txBox="1"/>
          <p:nvPr/>
        </p:nvSpPr>
        <p:spPr>
          <a:xfrm>
            <a:off x="7812397" y="5976753"/>
            <a:ext cx="2841431" cy="830997"/>
          </a:xfrm>
          <a:prstGeom prst="rect">
            <a:avLst/>
          </a:prstGeom>
          <a:noFill/>
        </p:spPr>
        <p:txBody>
          <a:bodyPr wrap="square">
            <a:spAutoFit/>
          </a:bodyPr>
          <a:lstStyle/>
          <a:p>
            <a:r>
              <a:rPr lang="en-US" sz="2400"/>
              <a:t>Asian </a:t>
            </a:r>
            <a:r>
              <a:rPr lang="en-US" sz="2400" err="1"/>
              <a:t>Longhorned</a:t>
            </a:r>
            <a:r>
              <a:rPr lang="en-US" sz="2400"/>
              <a:t> Beetle</a:t>
            </a:r>
          </a:p>
        </p:txBody>
      </p:sp>
    </p:spTree>
    <p:extLst>
      <p:ext uri="{BB962C8B-B14F-4D97-AF65-F5344CB8AC3E}">
        <p14:creationId xmlns:p14="http://schemas.microsoft.com/office/powerpoint/2010/main" val="23912408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4EEBA-1505-4A6F-B360-D3142B64B1A9}"/>
              </a:ext>
            </a:extLst>
          </p:cNvPr>
          <p:cNvSpPr>
            <a:spLocks noGrp="1"/>
          </p:cNvSpPr>
          <p:nvPr>
            <p:ph type="title"/>
          </p:nvPr>
        </p:nvSpPr>
        <p:spPr/>
        <p:txBody>
          <a:bodyPr/>
          <a:lstStyle/>
          <a:p>
            <a:r>
              <a:rPr lang="en-US" dirty="0"/>
              <a:t>What is the SFI Program</a:t>
            </a:r>
          </a:p>
        </p:txBody>
      </p:sp>
      <p:sp>
        <p:nvSpPr>
          <p:cNvPr id="3" name="Content Placeholder 2">
            <a:extLst>
              <a:ext uri="{FF2B5EF4-FFF2-40B4-BE49-F238E27FC236}">
                <a16:creationId xmlns:a16="http://schemas.microsoft.com/office/drawing/2014/main" id="{BF45AEDF-B47E-418D-966F-948AE14190CB}"/>
              </a:ext>
            </a:extLst>
          </p:cNvPr>
          <p:cNvSpPr>
            <a:spLocks noGrp="1"/>
          </p:cNvSpPr>
          <p:nvPr>
            <p:ph idx="1"/>
          </p:nvPr>
        </p:nvSpPr>
        <p:spPr/>
        <p:txBody>
          <a:bodyPr>
            <a:normAutofit/>
          </a:bodyPr>
          <a:lstStyle/>
          <a:p>
            <a:r>
              <a:rPr lang="en-US" dirty="0"/>
              <a:t>Established in 1994 as an independent, non-profit organization dedicated to the future of our forests and promoting sustainable forest management.</a:t>
            </a:r>
          </a:p>
          <a:p>
            <a:r>
              <a:rPr lang="en-US" dirty="0"/>
              <a:t>Includes a comprehensive system of </a:t>
            </a:r>
          </a:p>
          <a:p>
            <a:pPr lvl="1"/>
            <a:r>
              <a:rPr lang="en-US" dirty="0"/>
              <a:t>Principles</a:t>
            </a:r>
          </a:p>
          <a:p>
            <a:pPr lvl="1"/>
            <a:r>
              <a:rPr lang="en-US" dirty="0"/>
              <a:t>Objectives </a:t>
            </a:r>
          </a:p>
          <a:p>
            <a:pPr lvl="1"/>
            <a:r>
              <a:rPr lang="en-US" dirty="0"/>
              <a:t>Performance Measures </a:t>
            </a:r>
          </a:p>
          <a:p>
            <a:r>
              <a:rPr lang="en-US" dirty="0"/>
              <a:t>Developed by professional foresters, conservationists and scientists</a:t>
            </a:r>
          </a:p>
        </p:txBody>
      </p:sp>
    </p:spTree>
    <p:extLst>
      <p:ext uri="{BB962C8B-B14F-4D97-AF65-F5344CB8AC3E}">
        <p14:creationId xmlns:p14="http://schemas.microsoft.com/office/powerpoint/2010/main" val="25208671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 name="Shape 579"/>
          <p:cNvSpPr>
            <a:spLocks noGrp="1"/>
          </p:cNvSpPr>
          <p:nvPr>
            <p:ph type="title"/>
          </p:nvPr>
        </p:nvSpPr>
        <p:spPr/>
        <p:txBody>
          <a:bodyPr>
            <a:normAutofit/>
          </a:bodyPr>
          <a:lstStyle/>
          <a:p>
            <a:r>
              <a:rPr lang="en-US"/>
              <a:t>Invasive Species Resources</a:t>
            </a:r>
          </a:p>
        </p:txBody>
      </p:sp>
      <p:sp>
        <p:nvSpPr>
          <p:cNvPr id="3" name="Text Placeholder 2">
            <a:extLst>
              <a:ext uri="{FF2B5EF4-FFF2-40B4-BE49-F238E27FC236}">
                <a16:creationId xmlns:a16="http://schemas.microsoft.com/office/drawing/2014/main" id="{B71B06C0-C225-4B0D-811B-565E6676E331}"/>
              </a:ext>
            </a:extLst>
          </p:cNvPr>
          <p:cNvSpPr>
            <a:spLocks noGrp="1"/>
          </p:cNvSpPr>
          <p:nvPr>
            <p:ph idx="1"/>
          </p:nvPr>
        </p:nvSpPr>
        <p:spPr/>
        <p:txBody>
          <a:bodyPr/>
          <a:lstStyle/>
          <a:p>
            <a:r>
              <a:rPr lang="en-US"/>
              <a:t>http://www.wvdnr.gov/wildlife/invasivespecies.shtm </a:t>
            </a:r>
          </a:p>
          <a:p>
            <a:endParaRPr lang="en-US"/>
          </a:p>
        </p:txBody>
      </p:sp>
      <p:sp>
        <p:nvSpPr>
          <p:cNvPr id="581" name="Shape 581"/>
          <p:cNvSpPr/>
          <p:nvPr/>
        </p:nvSpPr>
        <p:spPr>
          <a:xfrm>
            <a:off x="1780095" y="974412"/>
            <a:ext cx="6267254" cy="400105"/>
          </a:xfrm>
          <a:prstGeom prst="rect">
            <a:avLst/>
          </a:prstGeom>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defRPr sz="2000" u="sng">
                <a:solidFill>
                  <a:srgbClr val="DB5353"/>
                </a:solidFill>
                <a:uFill>
                  <a:solidFill>
                    <a:srgbClr val="DB5353"/>
                  </a:solidFill>
                </a:uFill>
                <a:latin typeface="+mj-lt"/>
                <a:ea typeface="+mj-ea"/>
                <a:cs typeface="+mj-cs"/>
                <a:sym typeface="Arial"/>
              </a:defRPr>
            </a:pPr>
            <a:endParaRPr sz="2000">
              <a:solidFill>
                <a:schemeClr val="tx1"/>
              </a:solidFill>
            </a:endParaRPr>
          </a:p>
        </p:txBody>
      </p:sp>
      <p:pic>
        <p:nvPicPr>
          <p:cNvPr id="7" name="Picture 6">
            <a:extLst>
              <a:ext uri="{FF2B5EF4-FFF2-40B4-BE49-F238E27FC236}">
                <a16:creationId xmlns:a16="http://schemas.microsoft.com/office/drawing/2014/main" id="{24F24EC0-0337-46F8-B390-4B57F17BFC6C}"/>
              </a:ext>
            </a:extLst>
          </p:cNvPr>
          <p:cNvPicPr>
            <a:picLocks noChangeAspect="1"/>
          </p:cNvPicPr>
          <p:nvPr/>
        </p:nvPicPr>
        <p:blipFill>
          <a:blip r:embed="rId3"/>
          <a:stretch>
            <a:fillRect/>
          </a:stretch>
        </p:blipFill>
        <p:spPr>
          <a:xfrm>
            <a:off x="2592280" y="2619320"/>
            <a:ext cx="6858719" cy="3873555"/>
          </a:xfrm>
          <a:prstGeom prst="rect">
            <a:avLst/>
          </a:prstGeom>
        </p:spPr>
      </p:pic>
    </p:spTree>
    <p:extLst>
      <p:ext uri="{BB962C8B-B14F-4D97-AF65-F5344CB8AC3E}">
        <p14:creationId xmlns:p14="http://schemas.microsoft.com/office/powerpoint/2010/main" val="950683829"/>
      </p:ext>
    </p:extLst>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B28E84-EC36-42D3-A9A2-ED0BF49B00EC}"/>
              </a:ext>
            </a:extLst>
          </p:cNvPr>
          <p:cNvPicPr>
            <a:picLocks noChangeAspect="1"/>
          </p:cNvPicPr>
          <p:nvPr/>
        </p:nvPicPr>
        <p:blipFill>
          <a:blip r:embed="rId3"/>
          <a:stretch>
            <a:fillRect/>
          </a:stretch>
        </p:blipFill>
        <p:spPr>
          <a:xfrm>
            <a:off x="8685603" y="0"/>
            <a:ext cx="2973275" cy="6858000"/>
          </a:xfrm>
          <a:prstGeom prst="rect">
            <a:avLst/>
          </a:prstGeom>
        </p:spPr>
      </p:pic>
      <p:sp>
        <p:nvSpPr>
          <p:cNvPr id="4" name="Title 3">
            <a:extLst>
              <a:ext uri="{FF2B5EF4-FFF2-40B4-BE49-F238E27FC236}">
                <a16:creationId xmlns:a16="http://schemas.microsoft.com/office/drawing/2014/main" id="{84F5783C-590F-4B88-8B69-EA2FD3F54B7A}"/>
              </a:ext>
            </a:extLst>
          </p:cNvPr>
          <p:cNvSpPr>
            <a:spLocks noGrp="1"/>
          </p:cNvSpPr>
          <p:nvPr>
            <p:ph type="title"/>
          </p:nvPr>
        </p:nvSpPr>
        <p:spPr/>
        <p:txBody>
          <a:bodyPr/>
          <a:lstStyle/>
          <a:p>
            <a:r>
              <a:rPr lang="en-US"/>
              <a:t>Fighting Invasive Plants in WV</a:t>
            </a:r>
          </a:p>
        </p:txBody>
      </p:sp>
      <p:sp>
        <p:nvSpPr>
          <p:cNvPr id="5" name="Content Placeholder 4">
            <a:extLst>
              <a:ext uri="{FF2B5EF4-FFF2-40B4-BE49-F238E27FC236}">
                <a16:creationId xmlns:a16="http://schemas.microsoft.com/office/drawing/2014/main" id="{D10E21DB-65FE-43CF-8D47-A37C06CF9DA9}"/>
              </a:ext>
            </a:extLst>
          </p:cNvPr>
          <p:cNvSpPr>
            <a:spLocks noGrp="1"/>
          </p:cNvSpPr>
          <p:nvPr>
            <p:ph idx="1"/>
          </p:nvPr>
        </p:nvSpPr>
        <p:spPr>
          <a:xfrm>
            <a:off x="838200" y="1825625"/>
            <a:ext cx="7413434" cy="4351338"/>
          </a:xfrm>
        </p:spPr>
        <p:txBody>
          <a:bodyPr/>
          <a:lstStyle/>
          <a:p>
            <a:r>
              <a:rPr lang="en-US"/>
              <a:t>Brochure describes 11 of the most invasive non-native plant species found in West Virginia </a:t>
            </a:r>
          </a:p>
          <a:p>
            <a:r>
              <a:rPr lang="en-US"/>
              <a:t>Information about their appearance, habitat, how they threaten native communities, possible controls, and native species alternatives for gardens or wildlife plantings</a:t>
            </a:r>
          </a:p>
          <a:p>
            <a:r>
              <a:rPr lang="en-US"/>
              <a:t>WV Native Plant Society</a:t>
            </a:r>
          </a:p>
          <a:p>
            <a:pPr lvl="1"/>
            <a:r>
              <a:rPr lang="en-US"/>
              <a:t>https://www.wvnps.org/invasive-species</a:t>
            </a:r>
          </a:p>
        </p:txBody>
      </p:sp>
    </p:spTree>
    <p:extLst>
      <p:ext uri="{BB962C8B-B14F-4D97-AF65-F5344CB8AC3E}">
        <p14:creationId xmlns:p14="http://schemas.microsoft.com/office/powerpoint/2010/main" val="3859703910"/>
      </p:ext>
    </p:extLst>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5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1AD7467-F792-4024-BD44-7E2B34C9F22A}"/>
              </a:ext>
            </a:extLst>
          </p:cNvPr>
          <p:cNvSpPr>
            <a:spLocks noGrp="1"/>
          </p:cNvSpPr>
          <p:nvPr>
            <p:ph type="title"/>
          </p:nvPr>
        </p:nvSpPr>
        <p:spPr/>
        <p:txBody>
          <a:bodyPr>
            <a:normAutofit/>
          </a:bodyPr>
          <a:lstStyle/>
          <a:p>
            <a:r>
              <a:rPr lang="en-US" b="0" i="1" u="none" strike="noStrike">
                <a:solidFill>
                  <a:srgbClr val="FFFFFF"/>
                </a:solidFill>
                <a:effectLst/>
                <a:latin typeface="Calibri-Italic"/>
              </a:rPr>
              <a:t>Indicator 4:</a:t>
            </a:r>
            <a:br>
              <a:rPr lang="en-US" b="0" i="1" u="none" strike="noStrike">
                <a:solidFill>
                  <a:srgbClr val="FFFFFF"/>
                </a:solidFill>
                <a:effectLst/>
                <a:latin typeface="Calibri-Italic"/>
              </a:rPr>
            </a:br>
            <a:r>
              <a:rPr lang="en-US" b="0" i="1" u="none" strike="noStrike">
                <a:solidFill>
                  <a:srgbClr val="FFFFFF"/>
                </a:solidFill>
                <a:effectLst/>
                <a:latin typeface="Calibri-Italic"/>
              </a:rPr>
              <a:t>Logging Safety</a:t>
            </a:r>
            <a:endParaRPr lang="en-US"/>
          </a:p>
        </p:txBody>
      </p:sp>
      <p:sp>
        <p:nvSpPr>
          <p:cNvPr id="5" name="Text Placeholder 4">
            <a:extLst>
              <a:ext uri="{FF2B5EF4-FFF2-40B4-BE49-F238E27FC236}">
                <a16:creationId xmlns:a16="http://schemas.microsoft.com/office/drawing/2014/main" id="{A7840BBF-8EE3-4751-83BE-AC24F5BA55E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5369590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5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1AD7467-F792-4024-BD44-7E2B34C9F22A}"/>
              </a:ext>
            </a:extLst>
          </p:cNvPr>
          <p:cNvSpPr>
            <a:spLocks noGrp="1"/>
          </p:cNvSpPr>
          <p:nvPr>
            <p:ph type="title"/>
          </p:nvPr>
        </p:nvSpPr>
        <p:spPr>
          <a:xfrm>
            <a:off x="831850" y="2828324"/>
            <a:ext cx="10515600" cy="2852737"/>
          </a:xfrm>
        </p:spPr>
        <p:txBody>
          <a:bodyPr>
            <a:normAutofit fontScale="90000"/>
          </a:bodyPr>
          <a:lstStyle/>
          <a:p>
            <a:br>
              <a:rPr lang="en-US" b="0" i="1">
                <a:solidFill>
                  <a:srgbClr val="FFFFFF"/>
                </a:solidFill>
                <a:effectLst/>
                <a:latin typeface="Calibri-Italic"/>
              </a:rPr>
            </a:br>
            <a:r>
              <a:rPr lang="en-US" b="0" i="1" u="none" strike="noStrike">
                <a:solidFill>
                  <a:srgbClr val="FFFFFF"/>
                </a:solidFill>
                <a:effectLst/>
                <a:latin typeface="Calibri-Italic"/>
              </a:rPr>
              <a:t>Indicator 5:</a:t>
            </a:r>
            <a:br>
              <a:rPr lang="en-US" b="0" i="1" u="none" strike="noStrike">
                <a:solidFill>
                  <a:srgbClr val="FFFFFF"/>
                </a:solidFill>
                <a:effectLst/>
                <a:latin typeface="Calibri-Italic"/>
              </a:rPr>
            </a:br>
            <a:r>
              <a:rPr lang="en-US" b="0" i="1">
                <a:solidFill>
                  <a:srgbClr val="FFFFFF"/>
                </a:solidFill>
                <a:effectLst/>
                <a:latin typeface="Calibri-Italic"/>
              </a:rPr>
              <a:t>U.S. Occupational Safety and Health Administration (OSHA) regulations,</a:t>
            </a:r>
            <a:r>
              <a:rPr lang="en-US" b="0" i="1" u="none">
                <a:solidFill>
                  <a:srgbClr val="FFFFFF"/>
                </a:solidFill>
                <a:effectLst/>
                <a:latin typeface="Calibri-Italic"/>
              </a:rPr>
              <a:t> </a:t>
            </a:r>
            <a:r>
              <a:rPr lang="en-US" b="0" i="1" u="none" strike="noStrike">
                <a:solidFill>
                  <a:srgbClr val="FFFFFF"/>
                </a:solidFill>
                <a:effectLst/>
                <a:latin typeface="Calibri-Italic"/>
              </a:rPr>
              <a:t>wage and hour rules, and other state, and local employment laws</a:t>
            </a:r>
            <a:endParaRPr lang="en-US"/>
          </a:p>
        </p:txBody>
      </p:sp>
    </p:spTree>
    <p:extLst>
      <p:ext uri="{BB962C8B-B14F-4D97-AF65-F5344CB8AC3E}">
        <p14:creationId xmlns:p14="http://schemas.microsoft.com/office/powerpoint/2010/main" val="14805733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997493-6922-477F-94DB-0A53D3FD0DB1}"/>
              </a:ext>
            </a:extLst>
          </p:cNvPr>
          <p:cNvSpPr>
            <a:spLocks noGrp="1"/>
          </p:cNvSpPr>
          <p:nvPr>
            <p:ph type="title"/>
          </p:nvPr>
        </p:nvSpPr>
        <p:spPr/>
        <p:txBody>
          <a:bodyPr/>
          <a:lstStyle/>
          <a:p>
            <a:r>
              <a:rPr lang="en-US"/>
              <a:t>OSHA</a:t>
            </a:r>
          </a:p>
        </p:txBody>
      </p:sp>
      <p:sp>
        <p:nvSpPr>
          <p:cNvPr id="5" name="Content Placeholder 4">
            <a:extLst>
              <a:ext uri="{FF2B5EF4-FFF2-40B4-BE49-F238E27FC236}">
                <a16:creationId xmlns:a16="http://schemas.microsoft.com/office/drawing/2014/main" id="{A831411F-DB84-406E-931B-71FD2E2990AA}"/>
              </a:ext>
            </a:extLst>
          </p:cNvPr>
          <p:cNvSpPr>
            <a:spLocks noGrp="1"/>
          </p:cNvSpPr>
          <p:nvPr>
            <p:ph idx="1"/>
          </p:nvPr>
        </p:nvSpPr>
        <p:spPr/>
        <p:txBody>
          <a:bodyPr>
            <a:normAutofit/>
          </a:bodyPr>
          <a:lstStyle/>
          <a:p>
            <a:r>
              <a:rPr lang="en-US"/>
              <a:t>The Occupational Safety and Health Administration works to reduce workplace injuries and fatalities through training and safety standards.</a:t>
            </a:r>
          </a:p>
          <a:p>
            <a:r>
              <a:rPr lang="en-US"/>
              <a:t>Standards require employers to train works on hazards they may come into contact with</a:t>
            </a:r>
          </a:p>
          <a:p>
            <a:r>
              <a:rPr lang="en-US"/>
              <a:t>OSHA inspections are examinations of the worksite – typically done without notice </a:t>
            </a:r>
          </a:p>
          <a:p>
            <a:r>
              <a:rPr lang="en-US"/>
              <a:t>Penalties can easily range from a few thousand dollars to hundreds of thousands of dollars or even more.</a:t>
            </a:r>
          </a:p>
        </p:txBody>
      </p:sp>
    </p:spTree>
    <p:extLst>
      <p:ext uri="{BB962C8B-B14F-4D97-AF65-F5344CB8AC3E}">
        <p14:creationId xmlns:p14="http://schemas.microsoft.com/office/powerpoint/2010/main" val="8786042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7EC42-2F8F-481C-996E-2E9DAEAB01BF}"/>
              </a:ext>
            </a:extLst>
          </p:cNvPr>
          <p:cNvSpPr>
            <a:spLocks noGrp="1"/>
          </p:cNvSpPr>
          <p:nvPr>
            <p:ph type="title"/>
          </p:nvPr>
        </p:nvSpPr>
        <p:spPr/>
        <p:txBody>
          <a:bodyPr/>
          <a:lstStyle/>
          <a:p>
            <a:r>
              <a:rPr lang="en-US"/>
              <a:t>OSHA Regulations Specific to Logging</a:t>
            </a:r>
          </a:p>
        </p:txBody>
      </p:sp>
      <p:sp>
        <p:nvSpPr>
          <p:cNvPr id="3" name="Content Placeholder 2">
            <a:extLst>
              <a:ext uri="{FF2B5EF4-FFF2-40B4-BE49-F238E27FC236}">
                <a16:creationId xmlns:a16="http://schemas.microsoft.com/office/drawing/2014/main" id="{C605C778-752D-4212-8E91-3E1BDB68CED6}"/>
              </a:ext>
            </a:extLst>
          </p:cNvPr>
          <p:cNvSpPr>
            <a:spLocks noGrp="1"/>
          </p:cNvSpPr>
          <p:nvPr>
            <p:ph idx="1"/>
          </p:nvPr>
        </p:nvSpPr>
        <p:spPr/>
        <p:txBody>
          <a:bodyPr numCol="2">
            <a:normAutofit/>
          </a:bodyPr>
          <a:lstStyle/>
          <a:p>
            <a:pPr marL="514350" indent="-514350">
              <a:buFont typeface="+mj-lt"/>
              <a:buAutoNum type="arabicPeriod"/>
            </a:pPr>
            <a:r>
              <a:rPr lang="en-US"/>
              <a:t>Personal protective equipment</a:t>
            </a:r>
          </a:p>
          <a:p>
            <a:pPr marL="514350" indent="-514350">
              <a:buFont typeface="+mj-lt"/>
              <a:buAutoNum type="arabicPeriod"/>
            </a:pPr>
            <a:r>
              <a:rPr lang="en-US"/>
              <a:t>First-aid kits</a:t>
            </a:r>
          </a:p>
          <a:p>
            <a:pPr marL="514350" indent="-514350">
              <a:buFont typeface="+mj-lt"/>
              <a:buAutoNum type="arabicPeriod"/>
            </a:pPr>
            <a:r>
              <a:rPr lang="en-US"/>
              <a:t>Seat belts</a:t>
            </a:r>
          </a:p>
          <a:p>
            <a:pPr marL="514350" indent="-514350">
              <a:buFont typeface="+mj-lt"/>
              <a:buAutoNum type="arabicPeriod"/>
            </a:pPr>
            <a:r>
              <a:rPr lang="en-US"/>
              <a:t>Fire extinguishers</a:t>
            </a:r>
          </a:p>
          <a:p>
            <a:pPr marL="514350" indent="-514350">
              <a:buFont typeface="+mj-lt"/>
              <a:buAutoNum type="arabicPeriod"/>
            </a:pPr>
            <a:r>
              <a:rPr lang="en-US"/>
              <a:t>Environmental conditions</a:t>
            </a:r>
          </a:p>
          <a:p>
            <a:pPr marL="514350" indent="-514350">
              <a:buFont typeface="+mj-lt"/>
              <a:buAutoNum type="arabicPeriod"/>
            </a:pPr>
            <a:r>
              <a:rPr lang="en-US"/>
              <a:t>Work areas</a:t>
            </a:r>
          </a:p>
          <a:p>
            <a:pPr marL="514350" indent="-514350">
              <a:buFont typeface="+mj-lt"/>
              <a:buAutoNum type="arabicPeriod"/>
            </a:pPr>
            <a:r>
              <a:rPr lang="en-US"/>
              <a:t>Signaling and signal equipment</a:t>
            </a:r>
          </a:p>
          <a:p>
            <a:pPr marL="514350" indent="-514350">
              <a:buFont typeface="+mj-lt"/>
              <a:buAutoNum type="arabicPeriod"/>
            </a:pPr>
            <a:r>
              <a:rPr lang="en-US"/>
              <a:t>Overhead electric lines</a:t>
            </a:r>
          </a:p>
          <a:p>
            <a:pPr marL="514350" indent="-514350">
              <a:buFont typeface="+mj-lt"/>
              <a:buAutoNum type="arabicPeriod"/>
            </a:pPr>
            <a:r>
              <a:rPr lang="en-US"/>
              <a:t>Flammable and combustible liquids</a:t>
            </a:r>
          </a:p>
          <a:p>
            <a:pPr marL="514350" indent="-514350">
              <a:buFont typeface="+mj-lt"/>
              <a:buAutoNum type="arabicPeriod"/>
            </a:pPr>
            <a:r>
              <a:rPr lang="en-US"/>
              <a:t>Explosives and blasting agents</a:t>
            </a:r>
          </a:p>
          <a:p>
            <a:pPr marL="514350" indent="-514350">
              <a:buFont typeface="+mj-lt"/>
              <a:buAutoNum type="arabicPeriod"/>
            </a:pPr>
            <a:r>
              <a:rPr lang="en-US"/>
              <a:t>Hand and portable powered tools</a:t>
            </a:r>
          </a:p>
          <a:p>
            <a:pPr marL="514350" indent="-514350">
              <a:buFont typeface="+mj-lt"/>
              <a:buAutoNum type="arabicPeriod"/>
            </a:pPr>
            <a:r>
              <a:rPr lang="en-US"/>
              <a:t>Machines</a:t>
            </a:r>
          </a:p>
          <a:p>
            <a:pPr marL="514350" indent="-514350">
              <a:buFont typeface="+mj-lt"/>
              <a:buAutoNum type="arabicPeriod"/>
            </a:pPr>
            <a:r>
              <a:rPr lang="en-US"/>
              <a:t>Vehicles</a:t>
            </a:r>
          </a:p>
          <a:p>
            <a:pPr marL="514350" indent="-514350">
              <a:buFont typeface="+mj-lt"/>
              <a:buAutoNum type="arabicPeriod"/>
            </a:pPr>
            <a:r>
              <a:rPr lang="en-US"/>
              <a:t>Tree harvesting</a:t>
            </a:r>
          </a:p>
        </p:txBody>
      </p:sp>
    </p:spTree>
    <p:extLst>
      <p:ext uri="{BB962C8B-B14F-4D97-AF65-F5344CB8AC3E}">
        <p14:creationId xmlns:p14="http://schemas.microsoft.com/office/powerpoint/2010/main" val="9759377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D740F-94C2-4515-AA13-E0C1EC143482}"/>
              </a:ext>
            </a:extLst>
          </p:cNvPr>
          <p:cNvSpPr>
            <a:spLocks noGrp="1"/>
          </p:cNvSpPr>
          <p:nvPr>
            <p:ph type="title"/>
          </p:nvPr>
        </p:nvSpPr>
        <p:spPr/>
        <p:txBody>
          <a:bodyPr/>
          <a:lstStyle/>
          <a:p>
            <a:r>
              <a:rPr lang="en-US"/>
              <a:t>Logging </a:t>
            </a:r>
            <a:r>
              <a:rPr lang="en-US" err="1"/>
              <a:t>eTool</a:t>
            </a:r>
            <a:endParaRPr lang="en-US"/>
          </a:p>
        </p:txBody>
      </p:sp>
      <p:sp>
        <p:nvSpPr>
          <p:cNvPr id="3" name="Content Placeholder 2">
            <a:extLst>
              <a:ext uri="{FF2B5EF4-FFF2-40B4-BE49-F238E27FC236}">
                <a16:creationId xmlns:a16="http://schemas.microsoft.com/office/drawing/2014/main" id="{E7903FDA-B40D-4A52-8016-BF5B8EDA9B38}"/>
              </a:ext>
            </a:extLst>
          </p:cNvPr>
          <p:cNvSpPr>
            <a:spLocks noGrp="1"/>
          </p:cNvSpPr>
          <p:nvPr>
            <p:ph idx="1"/>
          </p:nvPr>
        </p:nvSpPr>
        <p:spPr/>
        <p:txBody>
          <a:bodyPr>
            <a:normAutofit/>
          </a:bodyPr>
          <a:lstStyle/>
          <a:p>
            <a:r>
              <a:rPr lang="en-US"/>
              <a:t>Example of a Generic Safety and Health Program for Logging</a:t>
            </a:r>
          </a:p>
          <a:p>
            <a:pPr lvl="1"/>
            <a:r>
              <a:rPr lang="en-US"/>
              <a:t>Logging Contractor's Work Rules</a:t>
            </a:r>
          </a:p>
          <a:p>
            <a:pPr lvl="1"/>
            <a:r>
              <a:rPr lang="en-US"/>
              <a:t>Logging Contractor's Hazard Communications Program</a:t>
            </a:r>
          </a:p>
          <a:p>
            <a:pPr lvl="1"/>
            <a:r>
              <a:rPr lang="en-US"/>
              <a:t>Lockout/Tag Out Procedure</a:t>
            </a:r>
          </a:p>
          <a:p>
            <a:pPr lvl="1"/>
            <a:r>
              <a:rPr lang="en-US"/>
              <a:t>Logging Contractor's Safety and Health Program</a:t>
            </a:r>
          </a:p>
          <a:p>
            <a:pPr lvl="1"/>
            <a:r>
              <a:rPr lang="en-US"/>
              <a:t>Bloodborne Pathogens Exposure Control Plan</a:t>
            </a:r>
          </a:p>
          <a:p>
            <a:pPr lvl="1"/>
            <a:r>
              <a:rPr lang="en-US"/>
              <a:t>Logging Contractor's Safety and Health Plan Outline</a:t>
            </a:r>
          </a:p>
        </p:txBody>
      </p:sp>
    </p:spTree>
    <p:extLst>
      <p:ext uri="{BB962C8B-B14F-4D97-AF65-F5344CB8AC3E}">
        <p14:creationId xmlns:p14="http://schemas.microsoft.com/office/powerpoint/2010/main" val="21653101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AE14BC9-614E-4DDE-A748-E9E16C8D333D}"/>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67F6A270-D0FB-4A9B-A725-CC9F47A15609}"/>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EDF8CF59-088E-43C9-B2DD-F2E002A9EB05}"/>
              </a:ext>
            </a:extLst>
          </p:cNvPr>
          <p:cNvPicPr>
            <a:picLocks noChangeAspect="1"/>
          </p:cNvPicPr>
          <p:nvPr/>
        </p:nvPicPr>
        <p:blipFill>
          <a:blip r:embed="rId2"/>
          <a:stretch>
            <a:fillRect/>
          </a:stretch>
        </p:blipFill>
        <p:spPr>
          <a:xfrm>
            <a:off x="1934272" y="0"/>
            <a:ext cx="8323455" cy="6858000"/>
          </a:xfrm>
          <a:prstGeom prst="rect">
            <a:avLst/>
          </a:prstGeom>
        </p:spPr>
      </p:pic>
    </p:spTree>
    <p:extLst>
      <p:ext uri="{BB962C8B-B14F-4D97-AF65-F5344CB8AC3E}">
        <p14:creationId xmlns:p14="http://schemas.microsoft.com/office/powerpoint/2010/main" val="18572587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0E53B0A6-82F0-4F23-B094-109A9B489916}"/>
              </a:ext>
            </a:extLst>
          </p:cNvPr>
          <p:cNvSpPr>
            <a:spLocks noGrp="1"/>
          </p:cNvSpPr>
          <p:nvPr>
            <p:ph type="title"/>
          </p:nvPr>
        </p:nvSpPr>
        <p:spPr/>
        <p:txBody>
          <a:bodyPr/>
          <a:lstStyle/>
          <a:p>
            <a:r>
              <a:rPr lang="en-US"/>
              <a:t>Safety</a:t>
            </a:r>
          </a:p>
        </p:txBody>
      </p:sp>
      <p:sp>
        <p:nvSpPr>
          <p:cNvPr id="16" name="Content Placeholder 15">
            <a:extLst>
              <a:ext uri="{FF2B5EF4-FFF2-40B4-BE49-F238E27FC236}">
                <a16:creationId xmlns:a16="http://schemas.microsoft.com/office/drawing/2014/main" id="{BF9E3C3D-0994-45F3-8CD1-A874F2A61F88}"/>
              </a:ext>
            </a:extLst>
          </p:cNvPr>
          <p:cNvSpPr>
            <a:spLocks noGrp="1"/>
          </p:cNvSpPr>
          <p:nvPr>
            <p:ph idx="1"/>
          </p:nvPr>
        </p:nvSpPr>
        <p:spPr>
          <a:xfrm>
            <a:off x="838200" y="1825625"/>
            <a:ext cx="7281672" cy="4351338"/>
          </a:xfrm>
        </p:spPr>
        <p:txBody>
          <a:bodyPr/>
          <a:lstStyle/>
          <a:p>
            <a:r>
              <a:rPr lang="en-US"/>
              <a:t>Always use and require others to use functioning PPE</a:t>
            </a:r>
          </a:p>
          <a:p>
            <a:r>
              <a:rPr lang="en-US"/>
              <a:t>Ensure vehicles all have functioning required equipment</a:t>
            </a:r>
          </a:p>
          <a:p>
            <a:r>
              <a:rPr lang="en-US"/>
              <a:t>Safety talks are required</a:t>
            </a:r>
          </a:p>
          <a:p>
            <a:pPr lvl="1"/>
            <a:r>
              <a:rPr lang="en-US"/>
              <a:t>Don’t forget to document!</a:t>
            </a:r>
          </a:p>
          <a:p>
            <a:r>
              <a:rPr lang="en-US"/>
              <a:t>First Aid kits are required </a:t>
            </a:r>
          </a:p>
          <a:p>
            <a:pPr lvl="1"/>
            <a:r>
              <a:rPr lang="en-US"/>
              <a:t>At each work site where trees are being cut</a:t>
            </a:r>
          </a:p>
          <a:p>
            <a:pPr lvl="1"/>
            <a:r>
              <a:rPr lang="en-US"/>
              <a:t>At each active landing</a:t>
            </a:r>
          </a:p>
          <a:p>
            <a:pPr lvl="1"/>
            <a:r>
              <a:rPr lang="en-US"/>
              <a:t>On each employee transport vehicle</a:t>
            </a:r>
          </a:p>
        </p:txBody>
      </p:sp>
      <p:sp>
        <p:nvSpPr>
          <p:cNvPr id="22" name="Shape 251">
            <a:extLst>
              <a:ext uri="{FF2B5EF4-FFF2-40B4-BE49-F238E27FC236}">
                <a16:creationId xmlns:a16="http://schemas.microsoft.com/office/drawing/2014/main" id="{943F9AB8-64D1-4783-9B4C-C27F269FB89B}"/>
              </a:ext>
            </a:extLst>
          </p:cNvPr>
          <p:cNvSpPr txBox="1">
            <a:spLocks/>
          </p:cNvSpPr>
          <p:nvPr/>
        </p:nvSpPr>
        <p:spPr>
          <a:xfrm>
            <a:off x="1266217" y="92933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6000" kern="1200">
                <a:solidFill>
                  <a:schemeClr val="accent1"/>
                </a:solidFill>
                <a:latin typeface="+mj-lt"/>
                <a:ea typeface="+mj-ea"/>
                <a:cs typeface="+mj-cs"/>
              </a:defRPr>
            </a:lvl1pPr>
          </a:lstStyle>
          <a:p>
            <a:r>
              <a:rPr lang="en-US"/>
              <a:t> </a:t>
            </a:r>
          </a:p>
        </p:txBody>
      </p:sp>
      <p:sp>
        <p:nvSpPr>
          <p:cNvPr id="23" name="Shape 255">
            <a:extLst>
              <a:ext uri="{FF2B5EF4-FFF2-40B4-BE49-F238E27FC236}">
                <a16:creationId xmlns:a16="http://schemas.microsoft.com/office/drawing/2014/main" id="{90C2CCC1-5DB6-4537-B7B3-02A634FB4820}"/>
              </a:ext>
            </a:extLst>
          </p:cNvPr>
          <p:cNvSpPr txBox="1">
            <a:spLocks/>
          </p:cNvSpPr>
          <p:nvPr/>
        </p:nvSpPr>
        <p:spPr>
          <a:xfrm>
            <a:off x="1266217" y="2389830"/>
            <a:ext cx="10515600" cy="480127"/>
          </a:xfrm>
          <a:prstGeom prst="rect">
            <a:avLst/>
          </a:prstGeom>
          <a:ln w="12700">
            <a:miter lim="400000"/>
          </a:ln>
          <a:extLst>
            <a:ext uri="{C572A759-6A51-4108-AA02-DFA0A04FC94B}">
              <ma14:wrappingTextBoxFlag xmlns:ma14="http://schemas.microsoft.com/office/mac/drawingml/2011/main" xmlns="" val="1"/>
            </a:ext>
          </a:extLst>
        </p:spPr>
        <p:txBody>
          <a:bodyPr vert="horz" lIns="45718" tIns="45718" rIns="45718" bIns="45718"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hlinkClick r:id="rId3"/>
            </a:endParaRPr>
          </a:p>
        </p:txBody>
      </p:sp>
      <p:pic>
        <p:nvPicPr>
          <p:cNvPr id="24" name="image2.jpeg">
            <a:extLst>
              <a:ext uri="{FF2B5EF4-FFF2-40B4-BE49-F238E27FC236}">
                <a16:creationId xmlns:a16="http://schemas.microsoft.com/office/drawing/2014/main" id="{BDB574C5-49AC-4FA2-8129-92783DD95DFD}"/>
              </a:ext>
            </a:extLst>
          </p:cNvPr>
          <p:cNvPicPr>
            <a:picLocks noChangeAspect="1"/>
          </p:cNvPicPr>
          <p:nvPr/>
        </p:nvPicPr>
        <p:blipFill>
          <a:blip r:embed="rId4"/>
          <a:stretch>
            <a:fillRect/>
          </a:stretch>
        </p:blipFill>
        <p:spPr>
          <a:xfrm>
            <a:off x="8795139" y="79938"/>
            <a:ext cx="3289913" cy="5848732"/>
          </a:xfrm>
          <a:prstGeom prst="rect">
            <a:avLst/>
          </a:prstGeom>
          <a:ln w="12700">
            <a:miter lim="400000"/>
          </a:ln>
        </p:spPr>
      </p:pic>
      <p:pic>
        <p:nvPicPr>
          <p:cNvPr id="25" name="image3.jpeg">
            <a:extLst>
              <a:ext uri="{FF2B5EF4-FFF2-40B4-BE49-F238E27FC236}">
                <a16:creationId xmlns:a16="http://schemas.microsoft.com/office/drawing/2014/main" id="{A8E7C2CD-0AFB-4BE4-B0AD-B1BE959D0EDE}"/>
              </a:ext>
            </a:extLst>
          </p:cNvPr>
          <p:cNvPicPr>
            <a:picLocks noChangeAspect="1"/>
          </p:cNvPicPr>
          <p:nvPr/>
        </p:nvPicPr>
        <p:blipFill>
          <a:blip r:embed="rId5"/>
          <a:stretch>
            <a:fillRect/>
          </a:stretch>
        </p:blipFill>
        <p:spPr>
          <a:xfrm>
            <a:off x="7596913" y="4253481"/>
            <a:ext cx="4488139" cy="2524581"/>
          </a:xfrm>
          <a:prstGeom prst="rect">
            <a:avLst/>
          </a:prstGeom>
          <a:ln w="12700">
            <a:miter lim="400000"/>
          </a:ln>
        </p:spPr>
      </p:pic>
    </p:spTree>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2852-65A2-4DDB-AFAF-E163BCC0B3D0}"/>
              </a:ext>
            </a:extLst>
          </p:cNvPr>
          <p:cNvSpPr>
            <a:spLocks noGrp="1"/>
          </p:cNvSpPr>
          <p:nvPr>
            <p:ph type="title"/>
          </p:nvPr>
        </p:nvSpPr>
        <p:spPr/>
        <p:txBody>
          <a:bodyPr/>
          <a:lstStyle/>
          <a:p>
            <a:r>
              <a:rPr lang="en-US"/>
              <a:t>OSHA First Aid Kit Requirements</a:t>
            </a:r>
          </a:p>
        </p:txBody>
      </p:sp>
      <p:sp>
        <p:nvSpPr>
          <p:cNvPr id="3" name="Content Placeholder 2">
            <a:extLst>
              <a:ext uri="{FF2B5EF4-FFF2-40B4-BE49-F238E27FC236}">
                <a16:creationId xmlns:a16="http://schemas.microsoft.com/office/drawing/2014/main" id="{1539CA2C-9EC1-449D-83B2-3CD8D181CC6F}"/>
              </a:ext>
            </a:extLst>
          </p:cNvPr>
          <p:cNvSpPr>
            <a:spLocks noGrp="1"/>
          </p:cNvSpPr>
          <p:nvPr>
            <p:ph idx="1"/>
          </p:nvPr>
        </p:nvSpPr>
        <p:spPr/>
        <p:txBody>
          <a:bodyPr numCol="2">
            <a:normAutofit fontScale="92500" lnSpcReduction="20000"/>
          </a:bodyPr>
          <a:lstStyle/>
          <a:p>
            <a:pPr marL="514350" indent="-514350">
              <a:buFont typeface="+mj-lt"/>
              <a:buAutoNum type="arabicPeriod"/>
            </a:pPr>
            <a:r>
              <a:rPr lang="en-US"/>
              <a:t>Gauze pads (at least 4 x 4 inches).</a:t>
            </a:r>
          </a:p>
          <a:p>
            <a:pPr marL="514350" indent="-514350">
              <a:buFont typeface="+mj-lt"/>
              <a:buAutoNum type="arabicPeriod"/>
            </a:pPr>
            <a:r>
              <a:rPr lang="en-US"/>
              <a:t>Two large gauze pads (at least 8 x 10 inches).</a:t>
            </a:r>
          </a:p>
          <a:p>
            <a:pPr marL="514350" indent="-514350">
              <a:buFont typeface="+mj-lt"/>
              <a:buAutoNum type="arabicPeriod"/>
            </a:pPr>
            <a:r>
              <a:rPr lang="en-US"/>
              <a:t>Box adhesive bandages.</a:t>
            </a:r>
          </a:p>
          <a:p>
            <a:pPr marL="514350" indent="-514350">
              <a:buFont typeface="+mj-lt"/>
              <a:buAutoNum type="arabicPeriod"/>
            </a:pPr>
            <a:r>
              <a:rPr lang="en-US"/>
              <a:t>One package gauze roller bandage at least 2 inches wide.</a:t>
            </a:r>
          </a:p>
          <a:p>
            <a:pPr marL="514350" indent="-514350">
              <a:buFont typeface="+mj-lt"/>
              <a:buAutoNum type="arabicPeriod"/>
            </a:pPr>
            <a:r>
              <a:rPr lang="en-US"/>
              <a:t>Two triangular bandages.</a:t>
            </a:r>
          </a:p>
          <a:p>
            <a:pPr marL="514350" indent="-514350">
              <a:buFont typeface="+mj-lt"/>
              <a:buAutoNum type="arabicPeriod"/>
            </a:pPr>
            <a:r>
              <a:rPr lang="en-US"/>
              <a:t>Wound cleaning agent such as sealed moistened towelettes.</a:t>
            </a:r>
          </a:p>
          <a:p>
            <a:pPr marL="514350" indent="-514350">
              <a:buFont typeface="+mj-lt"/>
              <a:buAutoNum type="arabicPeriod"/>
            </a:pPr>
            <a:r>
              <a:rPr lang="en-US"/>
              <a:t>Scissors.</a:t>
            </a:r>
          </a:p>
          <a:p>
            <a:pPr marL="514350" indent="-514350">
              <a:buFont typeface="+mj-lt"/>
              <a:buAutoNum type="arabicPeriod"/>
            </a:pPr>
            <a:r>
              <a:rPr lang="en-US"/>
              <a:t>At least one blanket.</a:t>
            </a:r>
          </a:p>
          <a:p>
            <a:pPr marL="514350" indent="-514350">
              <a:buFont typeface="+mj-lt"/>
              <a:buAutoNum type="arabicPeriod"/>
            </a:pPr>
            <a:r>
              <a:rPr lang="en-US"/>
              <a:t>Tweezers.</a:t>
            </a:r>
          </a:p>
          <a:p>
            <a:pPr marL="514350" indent="-514350">
              <a:buFont typeface="+mj-lt"/>
              <a:buAutoNum type="arabicPeriod"/>
            </a:pPr>
            <a:r>
              <a:rPr lang="en-US"/>
              <a:t>Adhesive tape.</a:t>
            </a:r>
          </a:p>
          <a:p>
            <a:pPr marL="514350" indent="-514350">
              <a:buFont typeface="+mj-lt"/>
              <a:buAutoNum type="arabicPeriod"/>
            </a:pPr>
            <a:r>
              <a:rPr lang="en-US"/>
              <a:t>Latex gloves.</a:t>
            </a:r>
          </a:p>
          <a:p>
            <a:pPr marL="514350" indent="-514350">
              <a:buFont typeface="+mj-lt"/>
              <a:buAutoNum type="arabicPeriod"/>
            </a:pPr>
            <a:r>
              <a:rPr lang="en-US"/>
              <a:t>Resuscitation equipment such as resuscitation bag, airway, or pocket mask.</a:t>
            </a:r>
          </a:p>
          <a:p>
            <a:pPr marL="514350" indent="-514350">
              <a:buFont typeface="+mj-lt"/>
              <a:buAutoNum type="arabicPeriod"/>
            </a:pPr>
            <a:r>
              <a:rPr lang="en-US"/>
              <a:t>Two elastic wraps.</a:t>
            </a:r>
          </a:p>
          <a:p>
            <a:pPr marL="514350" indent="-514350">
              <a:buFont typeface="+mj-lt"/>
              <a:buAutoNum type="arabicPeriod"/>
            </a:pPr>
            <a:r>
              <a:rPr lang="en-US"/>
              <a:t>Splint.</a:t>
            </a:r>
          </a:p>
          <a:p>
            <a:pPr marL="514350" indent="-514350">
              <a:buFont typeface="+mj-lt"/>
              <a:buAutoNum type="arabicPeriod"/>
            </a:pPr>
            <a:r>
              <a:rPr lang="en-US"/>
              <a:t>Directions for requesting emergency assistance.</a:t>
            </a:r>
          </a:p>
        </p:txBody>
      </p:sp>
    </p:spTree>
    <p:extLst>
      <p:ext uri="{BB962C8B-B14F-4D97-AF65-F5344CB8AC3E}">
        <p14:creationId xmlns:p14="http://schemas.microsoft.com/office/powerpoint/2010/main" val="26623650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6A247-4B43-4988-8227-96AF435E83D1}"/>
              </a:ext>
            </a:extLst>
          </p:cNvPr>
          <p:cNvSpPr>
            <a:spLocks noGrp="1"/>
          </p:cNvSpPr>
          <p:nvPr>
            <p:ph type="title"/>
          </p:nvPr>
        </p:nvSpPr>
        <p:spPr/>
        <p:txBody>
          <a:bodyPr/>
          <a:lstStyle/>
          <a:p>
            <a:r>
              <a:rPr lang="en-US" dirty="0"/>
              <a:t>How Big is SFI</a:t>
            </a:r>
          </a:p>
        </p:txBody>
      </p:sp>
      <p:sp>
        <p:nvSpPr>
          <p:cNvPr id="3" name="Content Placeholder 2">
            <a:extLst>
              <a:ext uri="{FF2B5EF4-FFF2-40B4-BE49-F238E27FC236}">
                <a16:creationId xmlns:a16="http://schemas.microsoft.com/office/drawing/2014/main" id="{6B3FEEF1-842D-4AF6-8B50-5C99E0A2CF90}"/>
              </a:ext>
            </a:extLst>
          </p:cNvPr>
          <p:cNvSpPr>
            <a:spLocks noGrp="1"/>
          </p:cNvSpPr>
          <p:nvPr>
            <p:ph idx="1"/>
          </p:nvPr>
        </p:nvSpPr>
        <p:spPr/>
        <p:txBody>
          <a:bodyPr/>
          <a:lstStyle/>
          <a:p>
            <a:r>
              <a:rPr lang="en-US" dirty="0"/>
              <a:t>Over 375 million acres of forestland in North America have been third-party audited to the SFI standard</a:t>
            </a:r>
          </a:p>
          <a:p>
            <a:r>
              <a:rPr lang="en-US" dirty="0" err="1"/>
              <a:t>SFI</a:t>
            </a:r>
            <a:r>
              <a:rPr lang="en-US" dirty="0"/>
              <a:t> is one of the world's largest sustainable forestry programs</a:t>
            </a:r>
          </a:p>
          <a:p>
            <a:endParaRPr lang="en-US" dirty="0"/>
          </a:p>
        </p:txBody>
      </p:sp>
    </p:spTree>
    <p:extLst>
      <p:ext uri="{BB962C8B-B14F-4D97-AF65-F5344CB8AC3E}">
        <p14:creationId xmlns:p14="http://schemas.microsoft.com/office/powerpoint/2010/main" val="19572538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30FDE-F2BC-42CD-AF86-EC94BE218734}"/>
              </a:ext>
            </a:extLst>
          </p:cNvPr>
          <p:cNvSpPr>
            <a:spLocks noGrp="1"/>
          </p:cNvSpPr>
          <p:nvPr>
            <p:ph type="title"/>
          </p:nvPr>
        </p:nvSpPr>
        <p:spPr/>
        <p:txBody>
          <a:bodyPr/>
          <a:lstStyle/>
          <a:p>
            <a:r>
              <a:rPr lang="en-US"/>
              <a:t>loggingsafety.com</a:t>
            </a:r>
          </a:p>
        </p:txBody>
      </p:sp>
      <p:pic>
        <p:nvPicPr>
          <p:cNvPr id="12" name="Content Placeholder 11">
            <a:extLst>
              <a:ext uri="{FF2B5EF4-FFF2-40B4-BE49-F238E27FC236}">
                <a16:creationId xmlns:a16="http://schemas.microsoft.com/office/drawing/2014/main" id="{CB772F25-D500-4C9F-AE59-1A5BA77782F3}"/>
              </a:ext>
            </a:extLst>
          </p:cNvPr>
          <p:cNvPicPr>
            <a:picLocks noGrp="1" noChangeAspect="1"/>
          </p:cNvPicPr>
          <p:nvPr>
            <p:ph idx="1"/>
          </p:nvPr>
        </p:nvPicPr>
        <p:blipFill>
          <a:blip r:embed="rId2"/>
          <a:stretch>
            <a:fillRect/>
          </a:stretch>
        </p:blipFill>
        <p:spPr>
          <a:xfrm>
            <a:off x="2685492" y="1825625"/>
            <a:ext cx="6821016" cy="4351338"/>
          </a:xfrm>
          <a:prstGeom prst="rect">
            <a:avLst/>
          </a:prstGeom>
        </p:spPr>
      </p:pic>
    </p:spTree>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7C2AF61-2C48-42C7-B3F6-0DCB2A13EF54}"/>
              </a:ext>
            </a:extLst>
          </p:cNvPr>
          <p:cNvSpPr>
            <a:spLocks noGrp="1"/>
          </p:cNvSpPr>
          <p:nvPr>
            <p:ph type="title"/>
          </p:nvPr>
        </p:nvSpPr>
        <p:spPr>
          <a:xfrm>
            <a:off x="838200" y="365125"/>
            <a:ext cx="10515600" cy="1325563"/>
          </a:xfrm>
        </p:spPr>
        <p:txBody>
          <a:bodyPr/>
          <a:lstStyle/>
          <a:p>
            <a:r>
              <a:rPr lang="en-US"/>
              <a:t>Wage and Hour Rules</a:t>
            </a:r>
          </a:p>
        </p:txBody>
      </p:sp>
      <p:sp>
        <p:nvSpPr>
          <p:cNvPr id="5" name="Content Placeholder 4">
            <a:extLst>
              <a:ext uri="{FF2B5EF4-FFF2-40B4-BE49-F238E27FC236}">
                <a16:creationId xmlns:a16="http://schemas.microsoft.com/office/drawing/2014/main" id="{15BF7FDC-13FF-4E18-9A88-1DF12022A50D}"/>
              </a:ext>
            </a:extLst>
          </p:cNvPr>
          <p:cNvSpPr>
            <a:spLocks noGrp="1"/>
          </p:cNvSpPr>
          <p:nvPr>
            <p:ph idx="1"/>
          </p:nvPr>
        </p:nvSpPr>
        <p:spPr>
          <a:xfrm>
            <a:off x="838200" y="1825625"/>
            <a:ext cx="10515600" cy="4351338"/>
          </a:xfrm>
        </p:spPr>
        <p:txBody>
          <a:bodyPr>
            <a:normAutofit/>
          </a:bodyPr>
          <a:lstStyle/>
          <a:p>
            <a:r>
              <a:rPr lang="en-US"/>
              <a:t>Career Training and Apprenticeships</a:t>
            </a:r>
          </a:p>
          <a:p>
            <a:r>
              <a:rPr lang="en-US"/>
              <a:t>Child Labor Statute &amp; Rule</a:t>
            </a:r>
          </a:p>
          <a:p>
            <a:r>
              <a:rPr lang="en-US"/>
              <a:t>Employment Law Worker Classification Act</a:t>
            </a:r>
          </a:p>
          <a:p>
            <a:r>
              <a:rPr lang="en-US"/>
              <a:t>Jobs Act Statute &amp; Rule</a:t>
            </a:r>
          </a:p>
          <a:p>
            <a:r>
              <a:rPr lang="en-US"/>
              <a:t>Minimum Wage &amp; Maximum Hours Statute &amp; Rule</a:t>
            </a:r>
          </a:p>
          <a:p>
            <a:r>
              <a:rPr lang="en-US"/>
              <a:t>Verifying Legal Employment Status Of Workers Statute &amp; Rule</a:t>
            </a:r>
          </a:p>
          <a:p>
            <a:r>
              <a:rPr lang="en-US"/>
              <a:t>Wage Payment &amp; Collection Statute &amp; Rule</a:t>
            </a:r>
          </a:p>
        </p:txBody>
      </p:sp>
    </p:spTree>
    <p:extLst>
      <p:ext uri="{BB962C8B-B14F-4D97-AF65-F5344CB8AC3E}">
        <p14:creationId xmlns:p14="http://schemas.microsoft.com/office/powerpoint/2010/main" val="10056499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5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1AD7467-F792-4024-BD44-7E2B34C9F22A}"/>
              </a:ext>
            </a:extLst>
          </p:cNvPr>
          <p:cNvSpPr>
            <a:spLocks noGrp="1"/>
          </p:cNvSpPr>
          <p:nvPr>
            <p:ph type="title"/>
          </p:nvPr>
        </p:nvSpPr>
        <p:spPr/>
        <p:txBody>
          <a:bodyPr>
            <a:normAutofit fontScale="90000"/>
          </a:bodyPr>
          <a:lstStyle/>
          <a:p>
            <a:r>
              <a:rPr lang="en-US" b="0" i="1" u="none" strike="noStrike">
                <a:solidFill>
                  <a:srgbClr val="FFFFFF"/>
                </a:solidFill>
                <a:effectLst/>
                <a:latin typeface="Calibri-Italic"/>
              </a:rPr>
              <a:t>Indicator 6:</a:t>
            </a:r>
            <a:br>
              <a:rPr lang="en-US" b="0" i="1" u="none" strike="noStrike">
                <a:solidFill>
                  <a:srgbClr val="FFFFFF"/>
                </a:solidFill>
                <a:effectLst/>
                <a:latin typeface="Calibri-Italic"/>
              </a:rPr>
            </a:br>
            <a:r>
              <a:rPr lang="en-US" b="0" i="1" u="none" strike="noStrike">
                <a:solidFill>
                  <a:srgbClr val="FFFFFF"/>
                </a:solidFill>
                <a:effectLst/>
                <a:latin typeface="Calibri-Italic"/>
              </a:rPr>
              <a:t>Other topics identified by SIC that improve their responsibilities in meeting the SFI 2022 standards</a:t>
            </a:r>
            <a:r>
              <a:rPr lang="en-US" b="0" i="0">
                <a:solidFill>
                  <a:srgbClr val="000000"/>
                </a:solidFill>
                <a:effectLst/>
                <a:latin typeface="Calibri-Italic"/>
              </a:rPr>
              <a:t>​</a:t>
            </a:r>
            <a:endParaRPr lang="en-US"/>
          </a:p>
        </p:txBody>
      </p:sp>
      <p:sp>
        <p:nvSpPr>
          <p:cNvPr id="5" name="Text Placeholder 4">
            <a:extLst>
              <a:ext uri="{FF2B5EF4-FFF2-40B4-BE49-F238E27FC236}">
                <a16:creationId xmlns:a16="http://schemas.microsoft.com/office/drawing/2014/main" id="{A7840BBF-8EE3-4751-83BE-AC24F5BA55E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4750927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DDB3444-1415-4B86-879D-E991E80B0010}"/>
              </a:ext>
            </a:extLst>
          </p:cNvPr>
          <p:cNvSpPr>
            <a:spLocks noGrp="1"/>
          </p:cNvSpPr>
          <p:nvPr>
            <p:ph type="title"/>
          </p:nvPr>
        </p:nvSpPr>
        <p:spPr/>
        <p:txBody>
          <a:bodyPr/>
          <a:lstStyle/>
          <a:p>
            <a:r>
              <a:rPr lang="en-US"/>
              <a:t>If you fail to plan then you should plan to fail!</a:t>
            </a:r>
          </a:p>
        </p:txBody>
      </p:sp>
      <p:sp>
        <p:nvSpPr>
          <p:cNvPr id="288" name="Shape 288"/>
          <p:cNvSpPr>
            <a:spLocks noGrp="1"/>
          </p:cNvSpPr>
          <p:nvPr>
            <p:ph idx="1"/>
          </p:nvPr>
        </p:nvSpPr>
        <p:spPr/>
        <p:txBody>
          <a:bodyPr>
            <a:normAutofit/>
          </a:bodyPr>
          <a:lstStyle/>
          <a:p>
            <a:r>
              <a:rPr lang="en-US"/>
              <a:t>Create a “Harvest Plan”</a:t>
            </a:r>
          </a:p>
          <a:p>
            <a:pPr lvl="1"/>
            <a:r>
              <a:rPr lang="en-US"/>
              <a:t>Productivity</a:t>
            </a:r>
          </a:p>
          <a:p>
            <a:pPr lvl="1"/>
            <a:r>
              <a:rPr lang="en-US"/>
              <a:t>Safety</a:t>
            </a:r>
          </a:p>
          <a:p>
            <a:pPr lvl="1"/>
            <a:r>
              <a:rPr lang="en-US"/>
              <a:t>BMPs</a:t>
            </a:r>
          </a:p>
          <a:p>
            <a:pPr lvl="1"/>
            <a:r>
              <a:rPr lang="en-US"/>
              <a:t>Customer satisfaction</a:t>
            </a:r>
          </a:p>
          <a:p>
            <a:pPr lvl="1"/>
            <a:r>
              <a:rPr lang="en-US"/>
              <a:t>Public relations </a:t>
            </a:r>
          </a:p>
          <a:p>
            <a:pPr lvl="1"/>
            <a:r>
              <a:rPr lang="en-US"/>
              <a:t>Business management </a:t>
            </a:r>
          </a:p>
          <a:p>
            <a:r>
              <a:rPr lang="en-US"/>
              <a:t>Incorporate knowledge from others</a:t>
            </a:r>
          </a:p>
          <a:p>
            <a:r>
              <a:rPr lang="en-US"/>
              <a:t>Document your plan so others may share the information. </a:t>
            </a:r>
          </a:p>
        </p:txBody>
      </p:sp>
    </p:spTree>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97444E97-78C3-4FCA-8ECE-7018A489558F}"/>
              </a:ext>
            </a:extLst>
          </p:cNvPr>
          <p:cNvSpPr>
            <a:spLocks noGrp="1"/>
          </p:cNvSpPr>
          <p:nvPr>
            <p:ph type="title"/>
          </p:nvPr>
        </p:nvSpPr>
        <p:spPr/>
        <p:txBody>
          <a:bodyPr/>
          <a:lstStyle/>
          <a:p>
            <a:r>
              <a:rPr lang="en-US"/>
              <a:t>What is a Harvest Plan?</a:t>
            </a:r>
          </a:p>
        </p:txBody>
      </p:sp>
      <p:sp>
        <p:nvSpPr>
          <p:cNvPr id="5" name="Content Placeholder 4">
            <a:extLst>
              <a:ext uri="{FF2B5EF4-FFF2-40B4-BE49-F238E27FC236}">
                <a16:creationId xmlns:a16="http://schemas.microsoft.com/office/drawing/2014/main" id="{33C3C812-7C3B-4B38-B0E6-B2AE56A1AB97}"/>
              </a:ext>
            </a:extLst>
          </p:cNvPr>
          <p:cNvSpPr>
            <a:spLocks noGrp="1"/>
          </p:cNvSpPr>
          <p:nvPr>
            <p:ph sz="half" idx="1"/>
          </p:nvPr>
        </p:nvSpPr>
        <p:spPr/>
        <p:txBody>
          <a:bodyPr/>
          <a:lstStyle/>
          <a:p>
            <a:r>
              <a:rPr lang="en-US" dirty="0"/>
              <a:t>Basic tract information</a:t>
            </a:r>
          </a:p>
          <a:p>
            <a:r>
              <a:rPr lang="en-US" dirty="0"/>
              <a:t>Harvest Specifications</a:t>
            </a:r>
          </a:p>
          <a:p>
            <a:r>
              <a:rPr lang="en-US" dirty="0"/>
              <a:t>Access Information</a:t>
            </a:r>
          </a:p>
          <a:p>
            <a:r>
              <a:rPr lang="en-US" dirty="0"/>
              <a:t>Best Management Practices</a:t>
            </a:r>
          </a:p>
          <a:p>
            <a:r>
              <a:rPr lang="en-US" dirty="0"/>
              <a:t>Reclamation</a:t>
            </a:r>
          </a:p>
          <a:p>
            <a:r>
              <a:rPr lang="en-US" dirty="0"/>
              <a:t>Special Conditions and Requests</a:t>
            </a:r>
          </a:p>
        </p:txBody>
      </p:sp>
      <p:pic>
        <p:nvPicPr>
          <p:cNvPr id="6" name="image5.png">
            <a:extLst>
              <a:ext uri="{FF2B5EF4-FFF2-40B4-BE49-F238E27FC236}">
                <a16:creationId xmlns:a16="http://schemas.microsoft.com/office/drawing/2014/main" id="{8841C640-37D6-4897-BAC2-27A2E41B8D86}"/>
              </a:ext>
            </a:extLst>
          </p:cNvPr>
          <p:cNvPicPr>
            <a:picLocks noGrp="1" noChangeAspect="1"/>
          </p:cNvPicPr>
          <p:nvPr>
            <p:ph sz="half" idx="2"/>
          </p:nvPr>
        </p:nvPicPr>
        <p:blipFill rotWithShape="1">
          <a:blip r:embed="rId3"/>
          <a:srcRect l="7047" t="3466" r="5119" b="5439"/>
          <a:stretch/>
        </p:blipFill>
        <p:spPr>
          <a:xfrm>
            <a:off x="7191909" y="215757"/>
            <a:ext cx="3873357" cy="5198724"/>
          </a:xfrm>
          <a:ln w="12700">
            <a:miter lim="400000"/>
          </a:ln>
        </p:spPr>
      </p:pic>
    </p:spTree>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A32FD0F-6958-49DB-B2C5-466086707665}"/>
              </a:ext>
            </a:extLst>
          </p:cNvPr>
          <p:cNvSpPr>
            <a:spLocks noGrp="1"/>
          </p:cNvSpPr>
          <p:nvPr>
            <p:ph type="title"/>
          </p:nvPr>
        </p:nvSpPr>
        <p:spPr/>
        <p:txBody>
          <a:bodyPr/>
          <a:lstStyle/>
          <a:p>
            <a:r>
              <a:rPr lang="en-US"/>
              <a:t>Utilities</a:t>
            </a:r>
          </a:p>
        </p:txBody>
      </p:sp>
      <p:sp>
        <p:nvSpPr>
          <p:cNvPr id="721" name="Shape 721"/>
          <p:cNvSpPr>
            <a:spLocks noGrp="1"/>
          </p:cNvSpPr>
          <p:nvPr>
            <p:ph type="body" sz="half" idx="1"/>
          </p:nvPr>
        </p:nvSpPr>
        <p:spPr>
          <a:xfrm>
            <a:off x="609600" y="1600201"/>
            <a:ext cx="6172200" cy="4525963"/>
          </a:xfrm>
        </p:spPr>
        <p:txBody>
          <a:bodyPr/>
          <a:lstStyle/>
          <a:p>
            <a:r>
              <a:rPr lang="en-US"/>
              <a:t>Gas, electric and phone lines</a:t>
            </a:r>
          </a:p>
          <a:p>
            <a:r>
              <a:rPr lang="en-US"/>
              <a:t>Landowner’s well or spring box and waterlines</a:t>
            </a:r>
          </a:p>
          <a:p>
            <a:r>
              <a:rPr lang="en-US"/>
              <a:t>Contact and work with local utility companies</a:t>
            </a:r>
          </a:p>
          <a:p>
            <a:r>
              <a:rPr lang="en-US"/>
              <a:t>Call WV Miss Utility 	811</a:t>
            </a:r>
          </a:p>
          <a:p>
            <a:endParaRPr lang="en-US"/>
          </a:p>
        </p:txBody>
      </p:sp>
      <p:pic>
        <p:nvPicPr>
          <p:cNvPr id="722" name="image65.jpeg" descr="464259-R1-07-17A"/>
          <p:cNvPicPr>
            <a:picLocks noChangeAspect="1"/>
          </p:cNvPicPr>
          <p:nvPr/>
        </p:nvPicPr>
        <p:blipFill>
          <a:blip r:embed="rId3"/>
          <a:stretch>
            <a:fillRect/>
          </a:stretch>
        </p:blipFill>
        <p:spPr>
          <a:xfrm>
            <a:off x="7360954" y="262453"/>
            <a:ext cx="4019427" cy="3086804"/>
          </a:xfrm>
          <a:prstGeom prst="rect">
            <a:avLst/>
          </a:prstGeom>
          <a:ln w="12700">
            <a:miter lim="400000"/>
          </a:ln>
        </p:spPr>
      </p:pic>
      <p:pic>
        <p:nvPicPr>
          <p:cNvPr id="723" name="image66.jpeg" descr="power-lines"/>
          <p:cNvPicPr>
            <a:picLocks noChangeAspect="1"/>
          </p:cNvPicPr>
          <p:nvPr/>
        </p:nvPicPr>
        <p:blipFill>
          <a:blip r:embed="rId4"/>
          <a:stretch>
            <a:fillRect/>
          </a:stretch>
        </p:blipFill>
        <p:spPr>
          <a:xfrm>
            <a:off x="5747912" y="3531818"/>
            <a:ext cx="4019426" cy="3201916"/>
          </a:xfrm>
          <a:prstGeom prst="rect">
            <a:avLst/>
          </a:prstGeom>
          <a:ln w="12700">
            <a:miter lim="400000"/>
          </a:ln>
        </p:spPr>
      </p:pic>
      <p:sp>
        <p:nvSpPr>
          <p:cNvPr id="724" name="Shape 724"/>
          <p:cNvSpPr/>
          <p:nvPr/>
        </p:nvSpPr>
        <p:spPr>
          <a:xfrm>
            <a:off x="6781800" y="3886200"/>
            <a:ext cx="3581400" cy="523216"/>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a:defRPr sz="2800">
                <a:latin typeface="+mj-lt"/>
                <a:ea typeface="+mj-ea"/>
                <a:cs typeface="+mj-cs"/>
                <a:sym typeface="Arial"/>
              </a:defRPr>
            </a:pPr>
            <a:endParaRPr sz="2800"/>
          </a:p>
        </p:txBody>
      </p:sp>
    </p:spTree>
    <p:extLst>
      <p:ext uri="{BB962C8B-B14F-4D97-AF65-F5344CB8AC3E}">
        <p14:creationId xmlns:p14="http://schemas.microsoft.com/office/powerpoint/2010/main" val="1677052778"/>
      </p:ext>
    </p:extLst>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 name="Shape 733"/>
          <p:cNvSpPr>
            <a:spLocks noGrp="1"/>
          </p:cNvSpPr>
          <p:nvPr>
            <p:ph type="title"/>
          </p:nvPr>
        </p:nvSpPr>
        <p:spPr/>
        <p:txBody>
          <a:bodyPr/>
          <a:lstStyle/>
          <a:p>
            <a:r>
              <a:rPr lang="en-US"/>
              <a:t>Merchandising </a:t>
            </a:r>
          </a:p>
        </p:txBody>
      </p:sp>
      <p:sp>
        <p:nvSpPr>
          <p:cNvPr id="5" name="Text Placeholder 4">
            <a:extLst>
              <a:ext uri="{FF2B5EF4-FFF2-40B4-BE49-F238E27FC236}">
                <a16:creationId xmlns:a16="http://schemas.microsoft.com/office/drawing/2014/main" id="{890D063E-0AC8-41B5-91E3-14E97DDCC060}"/>
              </a:ext>
            </a:extLst>
          </p:cNvPr>
          <p:cNvSpPr>
            <a:spLocks noGrp="1"/>
          </p:cNvSpPr>
          <p:nvPr>
            <p:ph type="body" sz="half" idx="1"/>
          </p:nvPr>
        </p:nvSpPr>
        <p:spPr>
          <a:xfrm>
            <a:off x="609599" y="1600201"/>
            <a:ext cx="6749987" cy="4525963"/>
          </a:xfrm>
        </p:spPr>
        <p:txBody>
          <a:bodyPr/>
          <a:lstStyle/>
          <a:p>
            <a:r>
              <a:rPr lang="en-US"/>
              <a:t>Include in your plan so all crew members are aware of the cut and merchandising requirements.</a:t>
            </a:r>
          </a:p>
          <a:p>
            <a:endParaRPr lang="en-US"/>
          </a:p>
        </p:txBody>
      </p:sp>
      <p:pic>
        <p:nvPicPr>
          <p:cNvPr id="735" name="image67.jpeg" descr="Picture 001"/>
          <p:cNvPicPr>
            <a:picLocks noChangeAspect="1"/>
          </p:cNvPicPr>
          <p:nvPr/>
        </p:nvPicPr>
        <p:blipFill>
          <a:blip r:embed="rId3"/>
          <a:stretch>
            <a:fillRect/>
          </a:stretch>
        </p:blipFill>
        <p:spPr>
          <a:xfrm>
            <a:off x="8424909" y="152154"/>
            <a:ext cx="3648721" cy="6616867"/>
          </a:xfrm>
          <a:prstGeom prst="rect">
            <a:avLst/>
          </a:prstGeom>
          <a:ln w="12700">
            <a:miter lim="400000"/>
          </a:ln>
        </p:spPr>
      </p:pic>
      <p:pic>
        <p:nvPicPr>
          <p:cNvPr id="736" name="image27.jpeg" descr="Picture 003"/>
          <p:cNvPicPr>
            <a:picLocks noChangeAspect="1"/>
          </p:cNvPicPr>
          <p:nvPr/>
        </p:nvPicPr>
        <p:blipFill>
          <a:blip r:embed="rId4"/>
          <a:stretch>
            <a:fillRect/>
          </a:stretch>
        </p:blipFill>
        <p:spPr>
          <a:xfrm>
            <a:off x="918190" y="3006973"/>
            <a:ext cx="6441397" cy="3654623"/>
          </a:xfrm>
          <a:prstGeom prst="rect">
            <a:avLst/>
          </a:prstGeom>
          <a:ln w="12700">
            <a:miter lim="400000"/>
          </a:ln>
        </p:spPr>
      </p:pic>
      <p:sp>
        <p:nvSpPr>
          <p:cNvPr id="737" name="Shape 737"/>
          <p:cNvSpPr/>
          <p:nvPr/>
        </p:nvSpPr>
        <p:spPr>
          <a:xfrm>
            <a:off x="5971607" y="3244332"/>
            <a:ext cx="156449" cy="369328"/>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lvl1pPr>
              <a:defRPr>
                <a:latin typeface="+mj-lt"/>
                <a:ea typeface="+mj-ea"/>
                <a:cs typeface="+mj-cs"/>
                <a:sym typeface="Arial"/>
              </a:defRPr>
            </a:lvl1pPr>
          </a:lstStyle>
          <a:p>
            <a:r>
              <a:t> </a:t>
            </a:r>
          </a:p>
        </p:txBody>
      </p:sp>
    </p:spTree>
    <p:extLst>
      <p:ext uri="{BB962C8B-B14F-4D97-AF65-F5344CB8AC3E}">
        <p14:creationId xmlns:p14="http://schemas.microsoft.com/office/powerpoint/2010/main" val="4197867104"/>
      </p:ext>
    </p:extLst>
  </p:cSld>
  <p:clrMapOvr>
    <a:masterClrMapping/>
  </p:clrMapOvr>
  <p:transition spd="slow"/>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1" name="image68.jpeg" descr="Picture5.jpg"/>
          <p:cNvPicPr>
            <a:picLocks noChangeAspect="1"/>
          </p:cNvPicPr>
          <p:nvPr/>
        </p:nvPicPr>
        <p:blipFill>
          <a:blip r:embed="rId3"/>
          <a:stretch>
            <a:fillRect/>
          </a:stretch>
        </p:blipFill>
        <p:spPr>
          <a:xfrm>
            <a:off x="5961705" y="1500999"/>
            <a:ext cx="5819169" cy="3856001"/>
          </a:xfrm>
          <a:prstGeom prst="rect">
            <a:avLst/>
          </a:prstGeom>
          <a:ln w="12700">
            <a:miter lim="400000"/>
          </a:ln>
        </p:spPr>
      </p:pic>
      <p:sp>
        <p:nvSpPr>
          <p:cNvPr id="7" name="Title 6">
            <a:extLst>
              <a:ext uri="{FF2B5EF4-FFF2-40B4-BE49-F238E27FC236}">
                <a16:creationId xmlns:a16="http://schemas.microsoft.com/office/drawing/2014/main" id="{E270645E-9A5E-4940-AAB7-8478ECEEA01A}"/>
              </a:ext>
            </a:extLst>
          </p:cNvPr>
          <p:cNvSpPr>
            <a:spLocks noGrp="1"/>
          </p:cNvSpPr>
          <p:nvPr>
            <p:ph type="title"/>
          </p:nvPr>
        </p:nvSpPr>
        <p:spPr/>
        <p:txBody>
          <a:bodyPr/>
          <a:lstStyle/>
          <a:p>
            <a:r>
              <a:rPr lang="en-US">
                <a:sym typeface="Arial"/>
              </a:rPr>
              <a:t>Site Access</a:t>
            </a:r>
            <a:endParaRPr lang="en-US"/>
          </a:p>
        </p:txBody>
      </p:sp>
      <p:sp>
        <p:nvSpPr>
          <p:cNvPr id="9" name="Content Placeholder 8">
            <a:extLst>
              <a:ext uri="{FF2B5EF4-FFF2-40B4-BE49-F238E27FC236}">
                <a16:creationId xmlns:a16="http://schemas.microsoft.com/office/drawing/2014/main" id="{9A1796EC-3E17-4F35-B6D5-2E4CD0F12865}"/>
              </a:ext>
            </a:extLst>
          </p:cNvPr>
          <p:cNvSpPr>
            <a:spLocks noGrp="1"/>
          </p:cNvSpPr>
          <p:nvPr>
            <p:ph idx="1"/>
          </p:nvPr>
        </p:nvSpPr>
        <p:spPr>
          <a:xfrm>
            <a:off x="838200" y="1825625"/>
            <a:ext cx="4414284" cy="4351338"/>
          </a:xfrm>
        </p:spPr>
        <p:txBody>
          <a:bodyPr/>
          <a:lstStyle/>
          <a:p>
            <a:r>
              <a:rPr lang="en-US"/>
              <a:t>Ensure adequate visibility at the entrance of your haul road</a:t>
            </a:r>
          </a:p>
          <a:p>
            <a:r>
              <a:rPr lang="en-US"/>
              <a:t>Keep public road free of gravel and mud at the job entrance</a:t>
            </a:r>
          </a:p>
          <a:p>
            <a:r>
              <a:rPr lang="en-US"/>
              <a:t>You are required to obtain an Entrance Permit from WV DOH</a:t>
            </a:r>
          </a:p>
          <a:p>
            <a:pPr marL="0" indent="0">
              <a:buNone/>
            </a:pPr>
            <a:endParaRPr lang="en-US"/>
          </a:p>
        </p:txBody>
      </p:sp>
    </p:spTree>
    <p:extLst>
      <p:ext uri="{BB962C8B-B14F-4D97-AF65-F5344CB8AC3E}">
        <p14:creationId xmlns:p14="http://schemas.microsoft.com/office/powerpoint/2010/main" val="420349208"/>
      </p:ext>
    </p:extLst>
  </p:cSld>
  <p:clrMapOvr>
    <a:masterClrMapping/>
  </p:clrMapOvr>
  <p:transition spd="slow"/>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AC242177-2D5C-4026-94EF-C4B1CF6E9021}"/>
              </a:ext>
            </a:extLst>
          </p:cNvPr>
          <p:cNvSpPr>
            <a:spLocks noGrp="1"/>
          </p:cNvSpPr>
          <p:nvPr>
            <p:ph type="title"/>
          </p:nvPr>
        </p:nvSpPr>
        <p:spPr/>
        <p:txBody>
          <a:bodyPr/>
          <a:lstStyle/>
          <a:p>
            <a:r>
              <a:rPr lang="en-US"/>
              <a:t>Trucking Safety</a:t>
            </a:r>
          </a:p>
        </p:txBody>
      </p:sp>
      <p:pic>
        <p:nvPicPr>
          <p:cNvPr id="10" name="image69.jpeg" descr="Picture3.jpg">
            <a:extLst>
              <a:ext uri="{FF2B5EF4-FFF2-40B4-BE49-F238E27FC236}">
                <a16:creationId xmlns:a16="http://schemas.microsoft.com/office/drawing/2014/main" id="{4325AAA1-BE71-4FEF-AB81-64273CC2A42C}"/>
              </a:ext>
            </a:extLst>
          </p:cNvPr>
          <p:cNvPicPr>
            <a:picLocks noGrp="1" noChangeAspect="1"/>
          </p:cNvPicPr>
          <p:nvPr>
            <p:ph sz="half" idx="1"/>
          </p:nvPr>
        </p:nvPicPr>
        <p:blipFill>
          <a:blip r:embed="rId3"/>
          <a:stretch>
            <a:fillRect/>
          </a:stretch>
        </p:blipFill>
        <p:spPr>
          <a:xfrm>
            <a:off x="838200" y="1690688"/>
            <a:ext cx="5181600" cy="3454400"/>
          </a:xfrm>
          <a:ln w="12700">
            <a:miter lim="400000"/>
          </a:ln>
        </p:spPr>
      </p:pic>
      <p:sp>
        <p:nvSpPr>
          <p:cNvPr id="16" name="Content Placeholder 15">
            <a:extLst>
              <a:ext uri="{FF2B5EF4-FFF2-40B4-BE49-F238E27FC236}">
                <a16:creationId xmlns:a16="http://schemas.microsoft.com/office/drawing/2014/main" id="{F739228C-4242-4AA8-A8D8-552F3B52C877}"/>
              </a:ext>
            </a:extLst>
          </p:cNvPr>
          <p:cNvSpPr>
            <a:spLocks noGrp="1"/>
          </p:cNvSpPr>
          <p:nvPr>
            <p:ph sz="half" idx="2"/>
          </p:nvPr>
        </p:nvSpPr>
        <p:spPr/>
        <p:txBody>
          <a:bodyPr/>
          <a:lstStyle/>
          <a:p>
            <a:r>
              <a:rPr lang="en-US"/>
              <a:t>Properly load and bind your logs for transportation</a:t>
            </a:r>
          </a:p>
          <a:p>
            <a:endParaRPr lang="en-US"/>
          </a:p>
          <a:p>
            <a:r>
              <a:rPr lang="en-US"/>
              <a:t>Conduct pre-trip inspections daily and before truck is started</a:t>
            </a:r>
          </a:p>
          <a:p>
            <a:endParaRPr lang="en-US"/>
          </a:p>
        </p:txBody>
      </p:sp>
    </p:spTree>
    <p:extLst>
      <p:ext uri="{BB962C8B-B14F-4D97-AF65-F5344CB8AC3E}">
        <p14:creationId xmlns:p14="http://schemas.microsoft.com/office/powerpoint/2010/main" val="1466559876"/>
      </p:ext>
    </p:extLst>
  </p:cSld>
  <p:clrMapOvr>
    <a:masterClrMapping/>
  </p:clrMapOvr>
  <p:transition spd="slow"/>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D2B93D1-F823-4720-948A-89254B1E20BB}"/>
              </a:ext>
            </a:extLst>
          </p:cNvPr>
          <p:cNvSpPr>
            <a:spLocks noGrp="1"/>
          </p:cNvSpPr>
          <p:nvPr>
            <p:ph type="title"/>
          </p:nvPr>
        </p:nvSpPr>
        <p:spPr/>
        <p:txBody>
          <a:bodyPr/>
          <a:lstStyle/>
          <a:p>
            <a:r>
              <a:rPr lang="en-US"/>
              <a:t>Petroleum Spills</a:t>
            </a:r>
          </a:p>
        </p:txBody>
      </p:sp>
      <p:sp>
        <p:nvSpPr>
          <p:cNvPr id="667" name="Shape 667"/>
          <p:cNvSpPr>
            <a:spLocks noGrp="1"/>
          </p:cNvSpPr>
          <p:nvPr>
            <p:ph idx="1"/>
          </p:nvPr>
        </p:nvSpPr>
        <p:spPr/>
        <p:txBody>
          <a:bodyPr>
            <a:normAutofit/>
          </a:bodyPr>
          <a:lstStyle/>
          <a:p>
            <a:r>
              <a:rPr lang="en-US"/>
              <a:t>Fuel storage tanks should be located away from water sources and the use of earthen dikes around tanks may be needed.</a:t>
            </a:r>
          </a:p>
          <a:p>
            <a:r>
              <a:rPr lang="en-US"/>
              <a:t>Each job should have a spill clean up kit on site.</a:t>
            </a:r>
          </a:p>
          <a:p>
            <a:r>
              <a:rPr lang="en-US"/>
              <a:t>In WV all spills, particularly those that cause a “sheen” or film on water or shore line, must be reported.</a:t>
            </a:r>
          </a:p>
          <a:p>
            <a:endParaRPr lang="en-US"/>
          </a:p>
          <a:p>
            <a:r>
              <a:rPr lang="en-US"/>
              <a:t>Call WV DEP at  800-642-3074</a:t>
            </a:r>
          </a:p>
        </p:txBody>
      </p:sp>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6D6CD-6AA5-4E4B-A94E-4568103F8465}"/>
              </a:ext>
            </a:extLst>
          </p:cNvPr>
          <p:cNvSpPr>
            <a:spLocks noGrp="1"/>
          </p:cNvSpPr>
          <p:nvPr>
            <p:ph type="title"/>
          </p:nvPr>
        </p:nvSpPr>
        <p:spPr/>
        <p:txBody>
          <a:bodyPr/>
          <a:lstStyle/>
          <a:p>
            <a:r>
              <a:rPr lang="en-US"/>
              <a:t>How SFI Works	</a:t>
            </a:r>
          </a:p>
        </p:txBody>
      </p:sp>
      <p:graphicFrame>
        <p:nvGraphicFramePr>
          <p:cNvPr id="5" name="Content Placeholder 4">
            <a:extLst>
              <a:ext uri="{FF2B5EF4-FFF2-40B4-BE49-F238E27FC236}">
                <a16:creationId xmlns:a16="http://schemas.microsoft.com/office/drawing/2014/main" id="{4E40B31F-84B6-4B08-A1D6-7F5139F334C6}"/>
              </a:ext>
            </a:extLst>
          </p:cNvPr>
          <p:cNvGraphicFramePr>
            <a:graphicFrameLocks noGrp="1"/>
          </p:cNvGraphicFramePr>
          <p:nvPr>
            <p:ph idx="1"/>
            <p:extLst>
              <p:ext uri="{D42A27DB-BD31-4B8C-83A1-F6EECF244321}">
                <p14:modId xmlns:p14="http://schemas.microsoft.com/office/powerpoint/2010/main" val="3662544712"/>
              </p:ext>
            </p:extLst>
          </p:nvPr>
        </p:nvGraphicFramePr>
        <p:xfrm>
          <a:off x="838200" y="1825625"/>
          <a:ext cx="6343436" cy="4667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image1.jpeg" descr="C:\Users\Cinda\AppData\Local\Microsoft\Windows\Temporary Internet Files\Content.Outlook\JUXS1IZ7\SIC_logo_WestVirginia (2).jpg">
            <a:extLst>
              <a:ext uri="{FF2B5EF4-FFF2-40B4-BE49-F238E27FC236}">
                <a16:creationId xmlns:a16="http://schemas.microsoft.com/office/drawing/2014/main" id="{E154173C-51F9-44AC-BAB8-1E8D3A7E761A}"/>
              </a:ext>
            </a:extLst>
          </p:cNvPr>
          <p:cNvPicPr>
            <a:picLocks noChangeAspect="1"/>
          </p:cNvPicPr>
          <p:nvPr/>
        </p:nvPicPr>
        <p:blipFill>
          <a:blip r:embed="rId8"/>
          <a:stretch>
            <a:fillRect/>
          </a:stretch>
        </p:blipFill>
        <p:spPr>
          <a:xfrm>
            <a:off x="9022336" y="2348038"/>
            <a:ext cx="1702878" cy="1915738"/>
          </a:xfrm>
          <a:prstGeom prst="rect">
            <a:avLst/>
          </a:prstGeom>
          <a:ln w="12700">
            <a:miter lim="400000"/>
          </a:ln>
        </p:spPr>
      </p:pic>
      <p:pic>
        <p:nvPicPr>
          <p:cNvPr id="6" name="Picture 5">
            <a:extLst>
              <a:ext uri="{FF2B5EF4-FFF2-40B4-BE49-F238E27FC236}">
                <a16:creationId xmlns:a16="http://schemas.microsoft.com/office/drawing/2014/main" id="{0E980A0B-551A-4893-BC65-D734CAD78E26}"/>
              </a:ext>
            </a:extLst>
          </p:cNvPr>
          <p:cNvPicPr>
            <a:picLocks noChangeAspect="1"/>
          </p:cNvPicPr>
          <p:nvPr/>
        </p:nvPicPr>
        <p:blipFill>
          <a:blip r:embed="rId9"/>
          <a:stretch>
            <a:fillRect/>
          </a:stretch>
        </p:blipFill>
        <p:spPr>
          <a:xfrm>
            <a:off x="8535854" y="633257"/>
            <a:ext cx="2675842" cy="1563648"/>
          </a:xfrm>
          <a:prstGeom prst="rect">
            <a:avLst/>
          </a:prstGeom>
        </p:spPr>
      </p:pic>
    </p:spTree>
    <p:extLst>
      <p:ext uri="{BB962C8B-B14F-4D97-AF65-F5344CB8AC3E}">
        <p14:creationId xmlns:p14="http://schemas.microsoft.com/office/powerpoint/2010/main" val="6508131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6ABC88F-A6AD-43BA-80E8-C4F76A8C97DB}"/>
              </a:ext>
            </a:extLst>
          </p:cNvPr>
          <p:cNvSpPr>
            <a:spLocks noGrp="1"/>
          </p:cNvSpPr>
          <p:nvPr>
            <p:ph type="title"/>
          </p:nvPr>
        </p:nvSpPr>
        <p:spPr/>
        <p:txBody>
          <a:bodyPr/>
          <a:lstStyle/>
          <a:p>
            <a:r>
              <a:rPr lang="en-US"/>
              <a:t>Petroleum Spills</a:t>
            </a:r>
          </a:p>
        </p:txBody>
      </p:sp>
      <p:sp>
        <p:nvSpPr>
          <p:cNvPr id="7" name="Content Placeholder 6">
            <a:extLst>
              <a:ext uri="{FF2B5EF4-FFF2-40B4-BE49-F238E27FC236}">
                <a16:creationId xmlns:a16="http://schemas.microsoft.com/office/drawing/2014/main" id="{B15631D2-25A0-4F9F-89B7-349E31783EB1}"/>
              </a:ext>
            </a:extLst>
          </p:cNvPr>
          <p:cNvSpPr>
            <a:spLocks noGrp="1"/>
          </p:cNvSpPr>
          <p:nvPr>
            <p:ph idx="1"/>
          </p:nvPr>
        </p:nvSpPr>
        <p:spPr/>
        <p:txBody>
          <a:bodyPr/>
          <a:lstStyle/>
          <a:p>
            <a:r>
              <a:rPr lang="en-US"/>
              <a:t>Awareness, Prevention, Clean Up</a:t>
            </a:r>
          </a:p>
          <a:p>
            <a:endParaRPr lang="en-US"/>
          </a:p>
        </p:txBody>
      </p:sp>
      <p:pic>
        <p:nvPicPr>
          <p:cNvPr id="661" name="image58.jpeg"/>
          <p:cNvPicPr>
            <a:picLocks noChangeAspect="1"/>
          </p:cNvPicPr>
          <p:nvPr/>
        </p:nvPicPr>
        <p:blipFill>
          <a:blip r:embed="rId3"/>
          <a:stretch>
            <a:fillRect/>
          </a:stretch>
        </p:blipFill>
        <p:spPr>
          <a:xfrm>
            <a:off x="1408590" y="2598238"/>
            <a:ext cx="3276600" cy="3072442"/>
          </a:xfrm>
          <a:prstGeom prst="rect">
            <a:avLst/>
          </a:prstGeom>
          <a:ln w="12700">
            <a:miter lim="400000"/>
          </a:ln>
        </p:spPr>
      </p:pic>
      <p:pic>
        <p:nvPicPr>
          <p:cNvPr id="662" name="image59.jpeg"/>
          <p:cNvPicPr>
            <a:picLocks noChangeAspect="1"/>
          </p:cNvPicPr>
          <p:nvPr/>
        </p:nvPicPr>
        <p:blipFill>
          <a:blip r:embed="rId4"/>
          <a:stretch>
            <a:fillRect/>
          </a:stretch>
        </p:blipFill>
        <p:spPr>
          <a:xfrm>
            <a:off x="6634781" y="2637367"/>
            <a:ext cx="3869933" cy="2994184"/>
          </a:xfrm>
          <a:prstGeom prst="rect">
            <a:avLst/>
          </a:prstGeom>
          <a:ln w="12700">
            <a:miter lim="400000"/>
          </a:ln>
        </p:spPr>
      </p:pic>
    </p:spTree>
  </p:cSld>
  <p:clrMapOvr>
    <a:masterClrMapping/>
  </p:clrMapOvr>
  <p:transition spd="slow"/>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AC70C74-F706-4B12-99B9-61884F151890}"/>
              </a:ext>
            </a:extLst>
          </p:cNvPr>
          <p:cNvSpPr>
            <a:spLocks noGrp="1"/>
          </p:cNvSpPr>
          <p:nvPr>
            <p:ph type="title"/>
          </p:nvPr>
        </p:nvSpPr>
        <p:spPr/>
        <p:txBody>
          <a:bodyPr/>
          <a:lstStyle/>
          <a:p>
            <a:r>
              <a:rPr lang="en-US"/>
              <a:t>Forest Aesthetics</a:t>
            </a:r>
          </a:p>
        </p:txBody>
      </p:sp>
      <p:sp>
        <p:nvSpPr>
          <p:cNvPr id="7" name="Text Placeholder 6">
            <a:extLst>
              <a:ext uri="{FF2B5EF4-FFF2-40B4-BE49-F238E27FC236}">
                <a16:creationId xmlns:a16="http://schemas.microsoft.com/office/drawing/2014/main" id="{73297EF9-9B1D-4F90-A5B5-37970DC0F979}"/>
              </a:ext>
            </a:extLst>
          </p:cNvPr>
          <p:cNvSpPr>
            <a:spLocks noGrp="1"/>
          </p:cNvSpPr>
          <p:nvPr>
            <p:ph type="body" idx="1"/>
          </p:nvPr>
        </p:nvSpPr>
        <p:spPr/>
        <p:txBody>
          <a:bodyPr/>
          <a:lstStyle/>
          <a:p>
            <a:r>
              <a:rPr lang="en-US"/>
              <a:t>How the Forest Looks</a:t>
            </a:r>
          </a:p>
        </p:txBody>
      </p:sp>
      <p:pic>
        <p:nvPicPr>
          <p:cNvPr id="614" name="image1.jpeg" descr="C:\Users\Cinda\AppData\Local\Microsoft\Windows\Temporary Internet Files\Content.Outlook\JUXS1IZ7\SIC_logo_WestVirginia (2).jpg"/>
          <p:cNvPicPr>
            <a:picLocks noChangeAspect="1"/>
          </p:cNvPicPr>
          <p:nvPr/>
        </p:nvPicPr>
        <p:blipFill>
          <a:blip r:embed="rId2"/>
          <a:stretch>
            <a:fillRect/>
          </a:stretch>
        </p:blipFill>
        <p:spPr>
          <a:xfrm>
            <a:off x="8679083" y="2806901"/>
            <a:ext cx="1981200" cy="2228850"/>
          </a:xfrm>
          <a:prstGeom prst="rect">
            <a:avLst/>
          </a:prstGeom>
          <a:ln w="12700">
            <a:miter lim="400000"/>
          </a:ln>
        </p:spPr>
      </p:pic>
    </p:spTree>
  </p:cSld>
  <p:clrMapOvr>
    <a:masterClrMapping/>
  </p:clrMapOvr>
  <p:transition spd="slow"/>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6" name="image53.jpeg" descr="Picture1.jpg"/>
          <p:cNvPicPr>
            <a:picLocks noChangeAspect="1"/>
          </p:cNvPicPr>
          <p:nvPr/>
        </p:nvPicPr>
        <p:blipFill>
          <a:blip r:embed="rId3"/>
          <a:stretch>
            <a:fillRect/>
          </a:stretch>
        </p:blipFill>
        <p:spPr>
          <a:xfrm>
            <a:off x="5564371" y="1523510"/>
            <a:ext cx="5911515" cy="4306233"/>
          </a:xfrm>
          <a:prstGeom prst="rect">
            <a:avLst/>
          </a:prstGeom>
          <a:ln w="12700">
            <a:miter lim="400000"/>
          </a:ln>
        </p:spPr>
      </p:pic>
      <p:sp>
        <p:nvSpPr>
          <p:cNvPr id="5" name="Title 4">
            <a:extLst>
              <a:ext uri="{FF2B5EF4-FFF2-40B4-BE49-F238E27FC236}">
                <a16:creationId xmlns:a16="http://schemas.microsoft.com/office/drawing/2014/main" id="{EA1CAF9D-A88D-4571-902C-E803EFDFCC7F}"/>
              </a:ext>
            </a:extLst>
          </p:cNvPr>
          <p:cNvSpPr>
            <a:spLocks noGrp="1"/>
          </p:cNvSpPr>
          <p:nvPr>
            <p:ph type="title"/>
          </p:nvPr>
        </p:nvSpPr>
        <p:spPr/>
        <p:txBody>
          <a:bodyPr/>
          <a:lstStyle/>
          <a:p>
            <a:r>
              <a:rPr lang="en-US"/>
              <a:t>Aesthetics</a:t>
            </a:r>
          </a:p>
        </p:txBody>
      </p:sp>
      <p:sp>
        <p:nvSpPr>
          <p:cNvPr id="3" name="Content Placeholder 2">
            <a:extLst>
              <a:ext uri="{FF2B5EF4-FFF2-40B4-BE49-F238E27FC236}">
                <a16:creationId xmlns:a16="http://schemas.microsoft.com/office/drawing/2014/main" id="{A52D8BD3-E457-481D-BA7F-94A43BED9A39}"/>
              </a:ext>
            </a:extLst>
          </p:cNvPr>
          <p:cNvSpPr>
            <a:spLocks noGrp="1"/>
          </p:cNvSpPr>
          <p:nvPr>
            <p:ph idx="1"/>
          </p:nvPr>
        </p:nvSpPr>
        <p:spPr>
          <a:xfrm>
            <a:off x="838200" y="1825625"/>
            <a:ext cx="3795944" cy="4351338"/>
          </a:xfrm>
        </p:spPr>
        <p:txBody>
          <a:bodyPr/>
          <a:lstStyle/>
          <a:p>
            <a:r>
              <a:rPr lang="en-US"/>
              <a:t>Using forestry practices to improve the looks of a harvesting operation</a:t>
            </a:r>
          </a:p>
        </p:txBody>
      </p:sp>
    </p:spTree>
  </p:cSld>
  <p:clrMapOvr>
    <a:masterClrMapping/>
  </p:clrMapOvr>
  <p:transition spd="slow"/>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02B31A-6112-49F3-914C-B7DDDE4C5952}"/>
              </a:ext>
            </a:extLst>
          </p:cNvPr>
          <p:cNvSpPr>
            <a:spLocks noGrp="1"/>
          </p:cNvSpPr>
          <p:nvPr>
            <p:ph type="title"/>
          </p:nvPr>
        </p:nvSpPr>
        <p:spPr/>
        <p:txBody>
          <a:bodyPr/>
          <a:lstStyle/>
          <a:p>
            <a:r>
              <a:rPr lang="en-US"/>
              <a:t>Aesthetics-Topics for Discussion</a:t>
            </a:r>
          </a:p>
        </p:txBody>
      </p:sp>
      <p:sp>
        <p:nvSpPr>
          <p:cNvPr id="623" name="Shape 623"/>
          <p:cNvSpPr>
            <a:spLocks noGrp="1"/>
          </p:cNvSpPr>
          <p:nvPr>
            <p:ph idx="1"/>
          </p:nvPr>
        </p:nvSpPr>
        <p:spPr/>
        <p:txBody>
          <a:bodyPr>
            <a:normAutofit/>
          </a:bodyPr>
          <a:lstStyle/>
          <a:p>
            <a:r>
              <a:rPr lang="en-US"/>
              <a:t>Aesthetic Management Zones (AMZ) – visually sensitive areas that should be managed to minimize visual impact.</a:t>
            </a:r>
          </a:p>
          <a:p>
            <a:r>
              <a:rPr lang="en-US"/>
              <a:t>Proper road layout is important to minimizing the visual impact of a job.</a:t>
            </a:r>
          </a:p>
          <a:p>
            <a:r>
              <a:rPr lang="en-US"/>
              <a:t>Don’t spare the grass seed around landings, haul roads and stream crossings.</a:t>
            </a:r>
          </a:p>
          <a:p>
            <a:r>
              <a:rPr lang="en-US"/>
              <a:t>Feather edges of the cut and strategically select leave trees.</a:t>
            </a:r>
          </a:p>
          <a:p>
            <a:r>
              <a:rPr lang="en-US"/>
              <a:t>Harvest buffers when leaves are off.</a:t>
            </a:r>
          </a:p>
        </p:txBody>
      </p:sp>
    </p:spTree>
  </p:cSld>
  <p:clrMapOvr>
    <a:masterClrMapping/>
  </p:clrMapOvr>
  <p:transition spd="slow"/>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8D4F28E-629D-42DF-8897-2DF5F142B76B}"/>
              </a:ext>
            </a:extLst>
          </p:cNvPr>
          <p:cNvSpPr>
            <a:spLocks noGrp="1"/>
          </p:cNvSpPr>
          <p:nvPr>
            <p:ph type="title"/>
          </p:nvPr>
        </p:nvSpPr>
        <p:spPr/>
        <p:txBody>
          <a:bodyPr>
            <a:normAutofit fontScale="90000"/>
          </a:bodyPr>
          <a:lstStyle/>
          <a:p>
            <a:r>
              <a:rPr lang="en-US"/>
              <a:t>Logging is Disruptive even under the best conditions, but it does not have to be destructive or “look bad”.</a:t>
            </a:r>
          </a:p>
        </p:txBody>
      </p:sp>
      <p:pic>
        <p:nvPicPr>
          <p:cNvPr id="628" name="image41.png"/>
          <p:cNvPicPr>
            <a:picLocks noChangeAspect="1"/>
          </p:cNvPicPr>
          <p:nvPr/>
        </p:nvPicPr>
        <p:blipFill>
          <a:blip r:embed="rId3"/>
          <a:stretch>
            <a:fillRect/>
          </a:stretch>
        </p:blipFill>
        <p:spPr>
          <a:xfrm rot="10800000">
            <a:off x="818224" y="1417639"/>
            <a:ext cx="4344679" cy="2213327"/>
          </a:xfrm>
          <a:prstGeom prst="rect">
            <a:avLst/>
          </a:prstGeom>
          <a:ln w="12700">
            <a:miter lim="400000"/>
          </a:ln>
        </p:spPr>
      </p:pic>
      <p:pic>
        <p:nvPicPr>
          <p:cNvPr id="629" name="image42.png"/>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5994399" y="1417640"/>
            <a:ext cx="4344679" cy="2213327"/>
          </a:xfrm>
          <a:prstGeom prst="rect">
            <a:avLst/>
          </a:prstGeom>
          <a:ln w="12700">
            <a:miter lim="400000"/>
          </a:ln>
        </p:spPr>
      </p:pic>
      <p:pic>
        <p:nvPicPr>
          <p:cNvPr id="630" name="image43.png"/>
          <p:cNvPicPr>
            <a:picLocks noChangeAspect="1"/>
          </p:cNvPicPr>
          <p:nvPr/>
        </p:nvPicPr>
        <p:blipFill>
          <a:blip r:embed="rId6">
            <a:extLst>
              <a:ext uri="{BEBA8EAE-BF5A-486C-A8C5-ECC9F3942E4B}">
                <a14:imgProps xmlns:a14="http://schemas.microsoft.com/office/drawing/2010/main">
                  <a14:imgLayer r:embed="rId7">
                    <a14:imgEffect>
                      <a14:brightnessContrast bright="40000" contrast="-40000"/>
                    </a14:imgEffect>
                  </a14:imgLayer>
                </a14:imgProps>
              </a:ext>
            </a:extLst>
          </a:blip>
          <a:stretch>
            <a:fillRect/>
          </a:stretch>
        </p:blipFill>
        <p:spPr>
          <a:xfrm>
            <a:off x="818225" y="3763963"/>
            <a:ext cx="4344678" cy="2541227"/>
          </a:xfrm>
          <a:prstGeom prst="rect">
            <a:avLst/>
          </a:prstGeom>
          <a:ln w="12700">
            <a:miter lim="400000"/>
          </a:ln>
        </p:spPr>
      </p:pic>
      <p:pic>
        <p:nvPicPr>
          <p:cNvPr id="631" name="image44.png"/>
          <p:cNvPicPr>
            <a:picLocks noChangeAspect="1"/>
          </p:cNvPicPr>
          <p:nvPr/>
        </p:nvPicPr>
        <p:blipFill>
          <a:blip r:embed="rId8">
            <a:extLst>
              <a:ext uri="{BEBA8EAE-BF5A-486C-A8C5-ECC9F3942E4B}">
                <a14:imgProps xmlns:a14="http://schemas.microsoft.com/office/drawing/2010/main">
                  <a14:imgLayer r:embed="rId9">
                    <a14:imgEffect>
                      <a14:brightnessContrast bright="20000"/>
                    </a14:imgEffect>
                  </a14:imgLayer>
                </a14:imgProps>
              </a:ext>
            </a:extLst>
          </a:blip>
          <a:stretch>
            <a:fillRect/>
          </a:stretch>
        </p:blipFill>
        <p:spPr>
          <a:xfrm>
            <a:off x="5994399" y="3763964"/>
            <a:ext cx="4344679" cy="2479746"/>
          </a:xfrm>
          <a:prstGeom prst="rect">
            <a:avLst/>
          </a:prstGeom>
          <a:ln w="12700">
            <a:miter lim="400000"/>
          </a:ln>
        </p:spPr>
      </p:pic>
    </p:spTree>
  </p:cSld>
  <p:clrMapOvr>
    <a:masterClrMapping/>
  </p:clrMapOvr>
  <p:transition spd="slow"/>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B4FBB4F-5EE4-406A-9E2D-1A9CA41760BA}"/>
              </a:ext>
            </a:extLst>
          </p:cNvPr>
          <p:cNvSpPr>
            <a:spLocks noGrp="1"/>
          </p:cNvSpPr>
          <p:nvPr>
            <p:ph type="title"/>
          </p:nvPr>
        </p:nvSpPr>
        <p:spPr/>
        <p:txBody>
          <a:bodyPr>
            <a:normAutofit fontScale="90000"/>
          </a:bodyPr>
          <a:lstStyle/>
          <a:p>
            <a:r>
              <a:rPr lang="en-US"/>
              <a:t>Ease concerns with pictures and discuss the recovery process</a:t>
            </a:r>
          </a:p>
        </p:txBody>
      </p:sp>
      <p:sp>
        <p:nvSpPr>
          <p:cNvPr id="5" name="Text Placeholder 4">
            <a:extLst>
              <a:ext uri="{FF2B5EF4-FFF2-40B4-BE49-F238E27FC236}">
                <a16:creationId xmlns:a16="http://schemas.microsoft.com/office/drawing/2014/main" id="{9B29113E-6E06-44B8-A525-B6131708EE4B}"/>
              </a:ext>
            </a:extLst>
          </p:cNvPr>
          <p:cNvSpPr>
            <a:spLocks noGrp="1"/>
          </p:cNvSpPr>
          <p:nvPr>
            <p:ph type="body" sz="half" idx="1"/>
          </p:nvPr>
        </p:nvSpPr>
        <p:spPr/>
        <p:txBody>
          <a:bodyPr/>
          <a:lstStyle/>
          <a:p>
            <a:endParaRPr lang="en-US"/>
          </a:p>
        </p:txBody>
      </p:sp>
      <p:pic>
        <p:nvPicPr>
          <p:cNvPr id="636" name="image45.png"/>
          <p:cNvPicPr>
            <a:picLocks noChangeAspect="1"/>
          </p:cNvPicPr>
          <p:nvPr/>
        </p:nvPicPr>
        <p:blipFill>
          <a:blip r:embed="rId3"/>
          <a:stretch>
            <a:fillRect/>
          </a:stretch>
        </p:blipFill>
        <p:spPr>
          <a:xfrm rot="10800000">
            <a:off x="551152" y="1733366"/>
            <a:ext cx="5544848" cy="4289408"/>
          </a:xfrm>
          <a:prstGeom prst="rect">
            <a:avLst/>
          </a:prstGeom>
          <a:ln w="12700">
            <a:miter lim="400000"/>
          </a:ln>
        </p:spPr>
      </p:pic>
      <p:pic>
        <p:nvPicPr>
          <p:cNvPr id="637" name="image46.png"/>
          <p:cNvPicPr>
            <a:picLocks noChangeAspect="1"/>
          </p:cNvPicPr>
          <p:nvPr/>
        </p:nvPicPr>
        <p:blipFill>
          <a:blip r:embed="rId4"/>
          <a:stretch>
            <a:fillRect/>
          </a:stretch>
        </p:blipFill>
        <p:spPr>
          <a:xfrm rot="10800000">
            <a:off x="6154449" y="1733366"/>
            <a:ext cx="5544844" cy="4289408"/>
          </a:xfrm>
          <a:prstGeom prst="rect">
            <a:avLst/>
          </a:prstGeom>
          <a:ln w="12700">
            <a:miter lim="400000"/>
          </a:ln>
        </p:spPr>
      </p:pic>
    </p:spTree>
  </p:cSld>
  <p:clrMapOvr>
    <a:masterClrMapping/>
  </p:clrMapOvr>
  <p:transition spd="slow"/>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C9F132C-9141-4490-AE93-4B345B68B896}"/>
              </a:ext>
            </a:extLst>
          </p:cNvPr>
          <p:cNvSpPr>
            <a:spLocks noGrp="1"/>
          </p:cNvSpPr>
          <p:nvPr>
            <p:ph type="title"/>
          </p:nvPr>
        </p:nvSpPr>
        <p:spPr/>
        <p:txBody>
          <a:bodyPr/>
          <a:lstStyle/>
          <a:p>
            <a:r>
              <a:rPr lang="en-US"/>
              <a:t>A little planning goes a long way</a:t>
            </a:r>
          </a:p>
        </p:txBody>
      </p:sp>
      <p:pic>
        <p:nvPicPr>
          <p:cNvPr id="642" name="image54.jpeg" descr="C:\Users\els1\Desktop\SFI Training\Picture2.jpg"/>
          <p:cNvPicPr>
            <a:picLocks noChangeAspect="1"/>
          </p:cNvPicPr>
          <p:nvPr/>
        </p:nvPicPr>
        <p:blipFill>
          <a:blip r:embed="rId2"/>
          <a:stretch>
            <a:fillRect/>
          </a:stretch>
        </p:blipFill>
        <p:spPr>
          <a:xfrm>
            <a:off x="2054441" y="1554187"/>
            <a:ext cx="3810000" cy="1981200"/>
          </a:xfrm>
          <a:prstGeom prst="rect">
            <a:avLst/>
          </a:prstGeom>
          <a:ln w="12700">
            <a:miter lim="400000"/>
          </a:ln>
        </p:spPr>
      </p:pic>
      <p:pic>
        <p:nvPicPr>
          <p:cNvPr id="643" name="image55.jpeg" descr="C:\Users\els1\Desktop\SFI Training\Picture3.jpg"/>
          <p:cNvPicPr>
            <a:picLocks noChangeAspect="1"/>
          </p:cNvPicPr>
          <p:nvPr/>
        </p:nvPicPr>
        <p:blipFill>
          <a:blip r:embed="rId3"/>
          <a:stretch>
            <a:fillRect/>
          </a:stretch>
        </p:blipFill>
        <p:spPr>
          <a:xfrm>
            <a:off x="2054441" y="3615926"/>
            <a:ext cx="3851356" cy="2262165"/>
          </a:xfrm>
          <a:prstGeom prst="rect">
            <a:avLst/>
          </a:prstGeom>
          <a:ln w="12700">
            <a:miter lim="400000"/>
          </a:ln>
        </p:spPr>
      </p:pic>
      <p:pic>
        <p:nvPicPr>
          <p:cNvPr id="644" name="image56.jpeg" descr="C:\Users\els1\Desktop\SFI Training\Picture4.jpg"/>
          <p:cNvPicPr>
            <a:picLocks noChangeAspect="1"/>
          </p:cNvPicPr>
          <p:nvPr/>
        </p:nvPicPr>
        <p:blipFill>
          <a:blip r:embed="rId4"/>
          <a:stretch>
            <a:fillRect/>
          </a:stretch>
        </p:blipFill>
        <p:spPr>
          <a:xfrm>
            <a:off x="5950259" y="1554187"/>
            <a:ext cx="4038600" cy="1981200"/>
          </a:xfrm>
          <a:prstGeom prst="rect">
            <a:avLst/>
          </a:prstGeom>
          <a:ln w="12700">
            <a:miter lim="400000"/>
          </a:ln>
        </p:spPr>
      </p:pic>
      <p:pic>
        <p:nvPicPr>
          <p:cNvPr id="645" name="image47.png"/>
          <p:cNvPicPr>
            <a:picLocks noChangeAspect="1"/>
          </p:cNvPicPr>
          <p:nvPr/>
        </p:nvPicPr>
        <p:blipFill rotWithShape="1">
          <a:blip r:embed="rId5"/>
          <a:srcRect l="3518" t="315" r="1361" b="14960"/>
          <a:stretch/>
        </p:blipFill>
        <p:spPr>
          <a:xfrm rot="10800000">
            <a:off x="5950259" y="3593365"/>
            <a:ext cx="4038600" cy="2284725"/>
          </a:xfrm>
          <a:prstGeom prst="rect">
            <a:avLst/>
          </a:prstGeom>
          <a:ln w="12700">
            <a:miter lim="400000"/>
          </a:ln>
        </p:spPr>
      </p:pic>
    </p:spTree>
  </p:cSld>
  <p:clrMapOvr>
    <a:masterClrMapping/>
  </p:clrMapOvr>
  <p:transition spd="slow"/>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7" name="image48.png"/>
          <p:cNvPicPr>
            <a:picLocks noChangeAspect="1"/>
          </p:cNvPicPr>
          <p:nvPr/>
        </p:nvPicPr>
        <p:blipFill rotWithShape="1">
          <a:blip r:embed="rId3"/>
          <a:srcRect l="2248" t="2193" r="1966" b="1500"/>
          <a:stretch/>
        </p:blipFill>
        <p:spPr>
          <a:xfrm>
            <a:off x="3775433" y="2999327"/>
            <a:ext cx="3785234" cy="2487073"/>
          </a:xfrm>
          <a:prstGeom prst="rect">
            <a:avLst/>
          </a:prstGeom>
          <a:ln w="12700">
            <a:noFill/>
            <a:miter lim="400000"/>
          </a:ln>
        </p:spPr>
      </p:pic>
      <p:pic>
        <p:nvPicPr>
          <p:cNvPr id="648" name="image49.png"/>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Lst>
          </a:blip>
          <a:stretch>
            <a:fillRect/>
          </a:stretch>
        </p:blipFill>
        <p:spPr>
          <a:xfrm>
            <a:off x="7709238" y="2999327"/>
            <a:ext cx="3836288" cy="2473590"/>
          </a:xfrm>
          <a:prstGeom prst="rect">
            <a:avLst/>
          </a:prstGeom>
          <a:ln w="12700">
            <a:miter lim="400000"/>
          </a:ln>
        </p:spPr>
      </p:pic>
      <p:sp>
        <p:nvSpPr>
          <p:cNvPr id="649" name="Shape 649"/>
          <p:cNvSpPr>
            <a:spLocks noGrp="1"/>
          </p:cNvSpPr>
          <p:nvPr>
            <p:ph type="title"/>
          </p:nvPr>
        </p:nvSpPr>
        <p:spPr/>
        <p:txBody>
          <a:bodyPr/>
          <a:lstStyle/>
          <a:p>
            <a:r>
              <a:rPr lang="en-US"/>
              <a:t>Road Access</a:t>
            </a:r>
          </a:p>
        </p:txBody>
      </p:sp>
      <p:sp>
        <p:nvSpPr>
          <p:cNvPr id="6" name="Content Placeholder 5">
            <a:extLst>
              <a:ext uri="{FF2B5EF4-FFF2-40B4-BE49-F238E27FC236}">
                <a16:creationId xmlns:a16="http://schemas.microsoft.com/office/drawing/2014/main" id="{287014E1-51BE-4B37-B6FA-3E916A495BF2}"/>
              </a:ext>
            </a:extLst>
          </p:cNvPr>
          <p:cNvSpPr>
            <a:spLocks noGrp="1"/>
          </p:cNvSpPr>
          <p:nvPr>
            <p:ph idx="1"/>
          </p:nvPr>
        </p:nvSpPr>
        <p:spPr/>
        <p:txBody>
          <a:bodyPr/>
          <a:lstStyle/>
          <a:p>
            <a:r>
              <a:rPr lang="en-US"/>
              <a:t>Geotextile Mat then Stone</a:t>
            </a:r>
          </a:p>
          <a:p>
            <a:r>
              <a:rPr lang="en-US"/>
              <a:t>Wooden Mats</a:t>
            </a:r>
          </a:p>
          <a:p>
            <a:endParaRPr lang="en-US"/>
          </a:p>
          <a:p>
            <a:endParaRPr lang="en-US"/>
          </a:p>
        </p:txBody>
      </p:sp>
      <p:pic>
        <p:nvPicPr>
          <p:cNvPr id="651" name="image57.jpeg" descr="C:\Users\els1\Pictures\Logging\KA mats 3.jpg"/>
          <p:cNvPicPr>
            <a:picLocks noChangeAspect="1"/>
          </p:cNvPicPr>
          <p:nvPr/>
        </p:nvPicPr>
        <p:blipFill>
          <a:blip r:embed="rId6">
            <a:extLst>
              <a:ext uri="{BEBA8EAE-BF5A-486C-A8C5-ECC9F3942E4B}">
                <a14:imgProps xmlns:a14="http://schemas.microsoft.com/office/drawing/2010/main">
                  <a14:imgLayer r:embed="rId7">
                    <a14:imgEffect>
                      <a14:brightnessContrast bright="40000"/>
                    </a14:imgEffect>
                  </a14:imgLayer>
                </a14:imgProps>
              </a:ext>
            </a:extLst>
          </a:blip>
          <a:stretch>
            <a:fillRect/>
          </a:stretch>
        </p:blipFill>
        <p:spPr>
          <a:xfrm>
            <a:off x="318977" y="2999327"/>
            <a:ext cx="3307885" cy="2480914"/>
          </a:xfrm>
          <a:prstGeom prst="rect">
            <a:avLst/>
          </a:prstGeom>
          <a:ln w="12700">
            <a:miter lim="400000"/>
          </a:ln>
        </p:spPr>
      </p:pic>
      <p:sp>
        <p:nvSpPr>
          <p:cNvPr id="652" name="Shape 652"/>
          <p:cNvSpPr/>
          <p:nvPr/>
        </p:nvSpPr>
        <p:spPr>
          <a:xfrm>
            <a:off x="6096000" y="5486400"/>
            <a:ext cx="2133600" cy="3835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a:bodyPr>
          <a:lstStyle>
            <a:lvl1pPr marL="342900" indent="-342900">
              <a:spcBef>
                <a:spcPts val="400"/>
              </a:spcBef>
              <a:buSzPct val="100000"/>
              <a:buFont typeface="Arial"/>
              <a:buChar char="•"/>
              <a:defRPr i="0">
                <a:latin typeface="Rockwell"/>
                <a:ea typeface="Rockwell"/>
                <a:cs typeface="Rockwell"/>
                <a:sym typeface="Rockwell"/>
              </a:defRPr>
            </a:lvl1pPr>
          </a:lstStyle>
          <a:p>
            <a:endParaRPr/>
          </a:p>
        </p:txBody>
      </p:sp>
    </p:spTree>
  </p:cSld>
  <p:clrMapOvr>
    <a:masterClrMapping/>
  </p:clrMapOvr>
  <p:transition spd="slow"/>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8A42F9E-E661-44D0-81DA-E125113C613A}"/>
              </a:ext>
            </a:extLst>
          </p:cNvPr>
          <p:cNvSpPr>
            <a:spLocks noGrp="1"/>
          </p:cNvSpPr>
          <p:nvPr>
            <p:ph type="title"/>
          </p:nvPr>
        </p:nvSpPr>
        <p:spPr/>
        <p:txBody>
          <a:bodyPr/>
          <a:lstStyle/>
          <a:p>
            <a:r>
              <a:rPr lang="en-US"/>
              <a:t>Emerging Technology</a:t>
            </a:r>
          </a:p>
        </p:txBody>
      </p:sp>
      <p:sp>
        <p:nvSpPr>
          <p:cNvPr id="729" name="Shape 729"/>
          <p:cNvSpPr>
            <a:spLocks noGrp="1"/>
          </p:cNvSpPr>
          <p:nvPr>
            <p:ph idx="1"/>
          </p:nvPr>
        </p:nvSpPr>
        <p:spPr/>
        <p:txBody>
          <a:bodyPr>
            <a:noAutofit/>
          </a:bodyPr>
          <a:lstStyle/>
          <a:p>
            <a:r>
              <a:rPr lang="en-US" dirty="0"/>
              <a:t>New Technology is very important for any industry.</a:t>
            </a:r>
          </a:p>
          <a:p>
            <a:r>
              <a:rPr lang="en-US" dirty="0"/>
              <a:t>Technology in our industry often moves slow.</a:t>
            </a:r>
          </a:p>
          <a:p>
            <a:r>
              <a:rPr lang="en-US" dirty="0"/>
              <a:t>Always be on the look out for new issues, they may be the next big thing that will help your business</a:t>
            </a:r>
          </a:p>
          <a:p>
            <a:r>
              <a:rPr lang="en-US" dirty="0"/>
              <a:t>Examples</a:t>
            </a:r>
          </a:p>
          <a:p>
            <a:pPr lvl="1"/>
            <a:r>
              <a:rPr lang="en-US" dirty="0"/>
              <a:t>Saw bucks – How did you buck logs 20 years ago?</a:t>
            </a:r>
          </a:p>
          <a:p>
            <a:pPr lvl="1"/>
            <a:r>
              <a:rPr lang="en-US" dirty="0"/>
              <a:t>Mapping Technology – </a:t>
            </a:r>
            <a:r>
              <a:rPr lang="en-US" dirty="0" err="1"/>
              <a:t>onX</a:t>
            </a:r>
            <a:r>
              <a:rPr lang="en-US" dirty="0"/>
              <a:t>, </a:t>
            </a:r>
            <a:r>
              <a:rPr lang="en-US" dirty="0" err="1"/>
              <a:t>Avenza</a:t>
            </a:r>
            <a:r>
              <a:rPr lang="en-US" dirty="0"/>
              <a:t>, </a:t>
            </a:r>
            <a:r>
              <a:rPr lang="en-US" dirty="0" err="1"/>
              <a:t>etc</a:t>
            </a:r>
            <a:endParaRPr lang="en-US" dirty="0"/>
          </a:p>
          <a:p>
            <a:pPr lvl="1"/>
            <a:r>
              <a:rPr lang="en-US" dirty="0"/>
              <a:t>GPS for mapping and line location</a:t>
            </a:r>
          </a:p>
          <a:p>
            <a:pPr lvl="1"/>
            <a:r>
              <a:rPr lang="en-US" dirty="0"/>
              <a:t>Harvesting systems – cable yarders, cable assisted harvesters</a:t>
            </a:r>
          </a:p>
          <a:p>
            <a:pPr lvl="1"/>
            <a:r>
              <a:rPr lang="en-US" dirty="0"/>
              <a:t>Changes in diesel technology</a:t>
            </a:r>
          </a:p>
          <a:p>
            <a:pPr lvl="1"/>
            <a:r>
              <a:rPr lang="en-US" dirty="0"/>
              <a:t>Machine communication/service systems</a:t>
            </a:r>
          </a:p>
        </p:txBody>
      </p:sp>
    </p:spTree>
    <p:extLst>
      <p:ext uri="{BB962C8B-B14F-4D97-AF65-F5344CB8AC3E}">
        <p14:creationId xmlns:p14="http://schemas.microsoft.com/office/powerpoint/2010/main" val="242379425"/>
      </p:ext>
    </p:extLst>
  </p:cSld>
  <p:clrMapOvr>
    <a:masterClrMapping/>
  </p:clrMapOvr>
  <p:transition spd="slow"/>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03625068-FA81-45EF-976F-B76D50DBB0FB}"/>
              </a:ext>
            </a:extLst>
          </p:cNvPr>
          <p:cNvGraphicFramePr/>
          <p:nvPr>
            <p:extLst>
              <p:ext uri="{D42A27DB-BD31-4B8C-83A1-F6EECF244321}">
                <p14:modId xmlns:p14="http://schemas.microsoft.com/office/powerpoint/2010/main" val="2739438956"/>
              </p:ext>
            </p:extLst>
          </p:nvPr>
        </p:nvGraphicFramePr>
        <p:xfrm>
          <a:off x="4215163" y="127590"/>
          <a:ext cx="7865328" cy="64850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4">
            <a:extLst>
              <a:ext uri="{FF2B5EF4-FFF2-40B4-BE49-F238E27FC236}">
                <a16:creationId xmlns:a16="http://schemas.microsoft.com/office/drawing/2014/main" id="{60172243-C4CC-4CC9-BF14-7152BF89B0DC}"/>
              </a:ext>
            </a:extLst>
          </p:cNvPr>
          <p:cNvSpPr>
            <a:spLocks noGrp="1"/>
          </p:cNvSpPr>
          <p:nvPr>
            <p:ph type="title"/>
          </p:nvPr>
        </p:nvSpPr>
        <p:spPr>
          <a:xfrm>
            <a:off x="838200" y="365125"/>
            <a:ext cx="3240505" cy="5770980"/>
          </a:xfrm>
        </p:spPr>
        <p:txBody>
          <a:bodyPr/>
          <a:lstStyle/>
          <a:p>
            <a:r>
              <a:rPr lang="en-US"/>
              <a:t>Inconsistent Practices by SFI Program Participants</a:t>
            </a:r>
          </a:p>
        </p:txBody>
      </p:sp>
    </p:spTree>
    <p:extLst>
      <p:ext uri="{BB962C8B-B14F-4D97-AF65-F5344CB8AC3E}">
        <p14:creationId xmlns:p14="http://schemas.microsoft.com/office/powerpoint/2010/main" val="41270777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9C899B-D4DA-4A94-9639-66791398E6BC}"/>
              </a:ext>
            </a:extLst>
          </p:cNvPr>
          <p:cNvSpPr>
            <a:spLocks noGrp="1"/>
          </p:cNvSpPr>
          <p:nvPr>
            <p:ph type="title"/>
          </p:nvPr>
        </p:nvSpPr>
        <p:spPr/>
        <p:txBody>
          <a:bodyPr/>
          <a:lstStyle/>
          <a:p>
            <a:r>
              <a:rPr lang="en-US"/>
              <a:t>WV SFI Program Participants</a:t>
            </a:r>
          </a:p>
        </p:txBody>
      </p:sp>
      <p:graphicFrame>
        <p:nvGraphicFramePr>
          <p:cNvPr id="8" name="Content Placeholder 7">
            <a:extLst>
              <a:ext uri="{FF2B5EF4-FFF2-40B4-BE49-F238E27FC236}">
                <a16:creationId xmlns:a16="http://schemas.microsoft.com/office/drawing/2014/main" id="{FAA88ACF-6284-4856-8612-273A49F11F34}"/>
              </a:ext>
            </a:extLst>
          </p:cNvPr>
          <p:cNvGraphicFramePr>
            <a:graphicFrameLocks noGrp="1"/>
          </p:cNvGraphicFramePr>
          <p:nvPr>
            <p:ph idx="1"/>
            <p:extLst>
              <p:ext uri="{D42A27DB-BD31-4B8C-83A1-F6EECF244321}">
                <p14:modId xmlns:p14="http://schemas.microsoft.com/office/powerpoint/2010/main" val="1935664339"/>
              </p:ext>
            </p:extLst>
          </p:nvPr>
        </p:nvGraphicFramePr>
        <p:xfrm>
          <a:off x="838199" y="1825625"/>
          <a:ext cx="6836595" cy="4053840"/>
        </p:xfrm>
        <a:graphic>
          <a:graphicData uri="http://schemas.openxmlformats.org/drawingml/2006/table">
            <a:tbl>
              <a:tblPr firstRow="1" bandRow="1">
                <a:tableStyleId>{5940675A-B579-460E-94D1-54222C63F5DA}</a:tableStyleId>
              </a:tblPr>
              <a:tblGrid>
                <a:gridCol w="6836595">
                  <a:extLst>
                    <a:ext uri="{9D8B030D-6E8A-4147-A177-3AD203B41FA5}">
                      <a16:colId xmlns:a16="http://schemas.microsoft.com/office/drawing/2014/main" val="3063209507"/>
                    </a:ext>
                  </a:extLst>
                </a:gridCol>
              </a:tblGrid>
              <a:tr h="370840">
                <a:tc>
                  <a:txBody>
                    <a:bodyPr/>
                    <a:lstStyle/>
                    <a:p>
                      <a:r>
                        <a:rPr lang="en-US" sz="3200"/>
                        <a:t>WestRock</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4685487"/>
                  </a:ext>
                </a:extLst>
              </a:tr>
              <a:tr h="370840">
                <a:tc>
                  <a:txBody>
                    <a:bodyPr/>
                    <a:lstStyle/>
                    <a:p>
                      <a:r>
                        <a:rPr lang="en-US" sz="3200"/>
                        <a:t>Weyerhaeuser</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4003829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a:t>Summit Bechtel Reserve - </a:t>
                      </a:r>
                      <a:r>
                        <a:rPr lang="en-US" sz="3200" err="1"/>
                        <a:t>BSA</a:t>
                      </a:r>
                      <a:endParaRPr lang="en-US" sz="3200"/>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58756204"/>
                  </a:ext>
                </a:extLst>
              </a:tr>
              <a:tr h="410442">
                <a:tc>
                  <a:txBody>
                    <a:bodyPr/>
                    <a:lstStyle/>
                    <a:p>
                      <a:r>
                        <a:rPr lang="en-US" sz="3200">
                          <a:effectLst/>
                          <a:latin typeface="Calibri" panose="020F0502020204030204" pitchFamily="34" charset="0"/>
                          <a:ea typeface="Calibri" panose="020F0502020204030204" pitchFamily="34" charset="0"/>
                        </a:rPr>
                        <a:t>Conservation Fund</a:t>
                      </a:r>
                      <a:endParaRPr lang="en-US" sz="3200"/>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1345333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err="1">
                          <a:effectLst/>
                          <a:latin typeface="Calibri" panose="020F0502020204030204" pitchFamily="34" charset="0"/>
                          <a:ea typeface="Calibri" panose="020F0502020204030204" pitchFamily="34" charset="0"/>
                        </a:rPr>
                        <a:t>Pixelle</a:t>
                      </a:r>
                      <a:r>
                        <a:rPr lang="en-US" sz="3200">
                          <a:effectLst/>
                          <a:latin typeface="Calibri" panose="020F0502020204030204" pitchFamily="34" charset="0"/>
                          <a:ea typeface="Calibri" panose="020F0502020204030204" pitchFamily="34" charset="0"/>
                        </a:rPr>
                        <a:t> Specialty Solutions</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43134808"/>
                  </a:ext>
                </a:extLst>
              </a:tr>
              <a:tr h="370840">
                <a:tc>
                  <a:txBody>
                    <a:bodyPr/>
                    <a:lstStyle/>
                    <a:p>
                      <a:r>
                        <a:rPr lang="en-US" sz="3200" kern="1200">
                          <a:solidFill>
                            <a:schemeClr val="tx1"/>
                          </a:solidFill>
                          <a:effectLst/>
                          <a:latin typeface="+mn-lt"/>
                          <a:ea typeface="+mn-ea"/>
                          <a:cs typeface="+mn-cs"/>
                        </a:rPr>
                        <a:t>Lyme Mountaineer Timberlands </a:t>
                      </a:r>
                      <a:endParaRPr lang="en-US" sz="3200"/>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3699820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i="1" dirty="0"/>
                        <a:t>WV Forestry Association - Coordination</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57907146"/>
                  </a:ext>
                </a:extLst>
              </a:tr>
            </a:tbl>
          </a:graphicData>
        </a:graphic>
      </p:graphicFrame>
      <p:grpSp>
        <p:nvGrpSpPr>
          <p:cNvPr id="17" name="Group 16">
            <a:extLst>
              <a:ext uri="{FF2B5EF4-FFF2-40B4-BE49-F238E27FC236}">
                <a16:creationId xmlns:a16="http://schemas.microsoft.com/office/drawing/2014/main" id="{833D6284-CCFF-4651-89DA-E69BB8E0CD0B}"/>
              </a:ext>
            </a:extLst>
          </p:cNvPr>
          <p:cNvGrpSpPr/>
          <p:nvPr/>
        </p:nvGrpSpPr>
        <p:grpSpPr>
          <a:xfrm>
            <a:off x="7674795" y="452902"/>
            <a:ext cx="3883337" cy="5162832"/>
            <a:chOff x="7841886" y="868614"/>
            <a:chExt cx="4219680" cy="5609994"/>
          </a:xfrm>
        </p:grpSpPr>
        <p:pic>
          <p:nvPicPr>
            <p:cNvPr id="4106" name="Picture 10" descr="See the source image">
              <a:extLst>
                <a:ext uri="{FF2B5EF4-FFF2-40B4-BE49-F238E27FC236}">
                  <a16:creationId xmlns:a16="http://schemas.microsoft.com/office/drawing/2014/main" id="{96B22C58-D946-446E-B91D-8ED3356EB7E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024" t="27568" r="19478" b="30431"/>
            <a:stretch/>
          </p:blipFill>
          <p:spPr bwMode="auto">
            <a:xfrm>
              <a:off x="8351526" y="4215916"/>
              <a:ext cx="3200400" cy="1190625"/>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1FFE2C17-419E-4576-AE94-B6AD82FBDE89}"/>
                </a:ext>
              </a:extLst>
            </p:cNvPr>
            <p:cNvGrpSpPr/>
            <p:nvPr/>
          </p:nvGrpSpPr>
          <p:grpSpPr>
            <a:xfrm>
              <a:off x="7841886" y="868614"/>
              <a:ext cx="4219680" cy="1836701"/>
              <a:chOff x="7841886" y="916239"/>
              <a:chExt cx="4219680" cy="1836701"/>
            </a:xfrm>
          </p:grpSpPr>
          <p:pic>
            <p:nvPicPr>
              <p:cNvPr id="4098" name="Picture 2" descr="See the source image">
                <a:extLst>
                  <a:ext uri="{FF2B5EF4-FFF2-40B4-BE49-F238E27FC236}">
                    <a16:creationId xmlns:a16="http://schemas.microsoft.com/office/drawing/2014/main" id="{5A020C7F-3B8A-4303-9C82-3CE622C95B8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292" t="6809" r="4298" b="12517"/>
              <a:stretch/>
            </p:blipFill>
            <p:spPr bwMode="auto">
              <a:xfrm>
                <a:off x="7841886" y="916490"/>
                <a:ext cx="1966790" cy="183619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See the source image">
                <a:extLst>
                  <a:ext uri="{FF2B5EF4-FFF2-40B4-BE49-F238E27FC236}">
                    <a16:creationId xmlns:a16="http://schemas.microsoft.com/office/drawing/2014/main" id="{8DEDC224-E853-4F97-8BB0-E026305F241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048" t="-2" r="12244" b="333"/>
              <a:stretch/>
            </p:blipFill>
            <p:spPr bwMode="auto">
              <a:xfrm>
                <a:off x="9799151" y="916239"/>
                <a:ext cx="2262415" cy="1836701"/>
              </a:xfrm>
              <a:prstGeom prst="rect">
                <a:avLst/>
              </a:prstGeom>
              <a:noFill/>
              <a:extLst>
                <a:ext uri="{909E8E84-426E-40DD-AFC4-6F175D3DCCD1}">
                  <a14:hiddenFill xmlns:a14="http://schemas.microsoft.com/office/drawing/2010/main">
                    <a:solidFill>
                      <a:srgbClr val="FFFFFF"/>
                    </a:solidFill>
                  </a14:hiddenFill>
                </a:ext>
              </a:extLst>
            </p:spPr>
          </p:pic>
        </p:grpSp>
        <p:pic>
          <p:nvPicPr>
            <p:cNvPr id="4104" name="Picture 8" descr="See the source image">
              <a:extLst>
                <a:ext uri="{FF2B5EF4-FFF2-40B4-BE49-F238E27FC236}">
                  <a16:creationId xmlns:a16="http://schemas.microsoft.com/office/drawing/2014/main" id="{B842A564-1280-4D05-A209-D8FDA7237C2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51526" y="2800710"/>
              <a:ext cx="3200400" cy="69800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04ECAD01-1A76-46DD-B86C-0477AA1139E8}"/>
                </a:ext>
              </a:extLst>
            </p:cNvPr>
            <p:cNvPicPr>
              <a:picLocks noChangeAspect="1"/>
            </p:cNvPicPr>
            <p:nvPr/>
          </p:nvPicPr>
          <p:blipFill>
            <a:blip r:embed="rId7"/>
            <a:stretch>
              <a:fillRect/>
            </a:stretch>
          </p:blipFill>
          <p:spPr>
            <a:xfrm>
              <a:off x="8351526" y="3594109"/>
              <a:ext cx="3200400" cy="526412"/>
            </a:xfrm>
            <a:prstGeom prst="rect">
              <a:avLst/>
            </a:prstGeom>
          </p:spPr>
        </p:pic>
        <p:pic>
          <p:nvPicPr>
            <p:cNvPr id="15" name="Picture 14">
              <a:extLst>
                <a:ext uri="{FF2B5EF4-FFF2-40B4-BE49-F238E27FC236}">
                  <a16:creationId xmlns:a16="http://schemas.microsoft.com/office/drawing/2014/main" id="{67026EA5-787D-487C-921E-11CA417E5376}"/>
                </a:ext>
              </a:extLst>
            </p:cNvPr>
            <p:cNvPicPr>
              <a:picLocks noChangeAspect="1"/>
            </p:cNvPicPr>
            <p:nvPr/>
          </p:nvPicPr>
          <p:blipFill>
            <a:blip r:embed="rId8"/>
            <a:stretch>
              <a:fillRect/>
            </a:stretch>
          </p:blipFill>
          <p:spPr>
            <a:xfrm>
              <a:off x="8351526" y="5501935"/>
              <a:ext cx="3200400" cy="976673"/>
            </a:xfrm>
            <a:prstGeom prst="rect">
              <a:avLst/>
            </a:prstGeom>
          </p:spPr>
        </p:pic>
      </p:grpSp>
    </p:spTree>
  </p:cSld>
  <p:clrMapOvr>
    <a:masterClrMapping/>
  </p:clrMapOvr>
  <p:transition spd="slow"/>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345C6A9-3C69-41A6-8BD9-4C32AF9675EA}"/>
              </a:ext>
            </a:extLst>
          </p:cNvPr>
          <p:cNvSpPr>
            <a:spLocks noGrp="1"/>
          </p:cNvSpPr>
          <p:nvPr>
            <p:ph type="title"/>
          </p:nvPr>
        </p:nvSpPr>
        <p:spPr>
          <a:ln>
            <a:noFill/>
          </a:ln>
        </p:spPr>
        <p:txBody>
          <a:bodyPr>
            <a:normAutofit/>
          </a:bodyPr>
          <a:lstStyle/>
          <a:p>
            <a:r>
              <a:rPr lang="en-US"/>
              <a:t>Loggers are a critical link in the supply chain.</a:t>
            </a:r>
          </a:p>
        </p:txBody>
      </p:sp>
      <p:sp>
        <p:nvSpPr>
          <p:cNvPr id="5" name="Content Placeholder 4">
            <a:extLst>
              <a:ext uri="{FF2B5EF4-FFF2-40B4-BE49-F238E27FC236}">
                <a16:creationId xmlns:a16="http://schemas.microsoft.com/office/drawing/2014/main" id="{35F98A4E-3779-4326-BD9A-560545E8B43F}"/>
              </a:ext>
            </a:extLst>
          </p:cNvPr>
          <p:cNvSpPr>
            <a:spLocks noGrp="1"/>
          </p:cNvSpPr>
          <p:nvPr>
            <p:ph idx="1"/>
          </p:nvPr>
        </p:nvSpPr>
        <p:spPr/>
        <p:txBody>
          <a:bodyPr/>
          <a:lstStyle/>
          <a:p>
            <a:r>
              <a:rPr lang="en-US"/>
              <a:t>What you do reflects on you, the landowner, the timber purchaser, and the forest industry.</a:t>
            </a:r>
          </a:p>
          <a:p>
            <a:r>
              <a:rPr lang="en-US"/>
              <a:t>Professional work helps all parts of forestry improve sustainable management, harvesting, and products for all of our futures.</a:t>
            </a:r>
          </a:p>
          <a:p>
            <a:pPr marL="0" indent="0">
              <a:buNone/>
            </a:pPr>
            <a:endParaRPr lang="en-US"/>
          </a:p>
        </p:txBody>
      </p:sp>
      <p:pic>
        <p:nvPicPr>
          <p:cNvPr id="6" name="Picture 10" descr="See the source image">
            <a:extLst>
              <a:ext uri="{FF2B5EF4-FFF2-40B4-BE49-F238E27FC236}">
                <a16:creationId xmlns:a16="http://schemas.microsoft.com/office/drawing/2014/main" id="{31C6F947-3D9B-4778-A99E-84D6EA4112E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024" t="27568" r="19478" b="30431"/>
          <a:stretch/>
        </p:blipFill>
        <p:spPr bwMode="auto">
          <a:xfrm>
            <a:off x="5051246" y="4353283"/>
            <a:ext cx="3200400" cy="1190625"/>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DC45BFAE-44C6-45AE-B94D-527C305F2159}"/>
              </a:ext>
            </a:extLst>
          </p:cNvPr>
          <p:cNvGrpSpPr/>
          <p:nvPr/>
        </p:nvGrpSpPr>
        <p:grpSpPr>
          <a:xfrm>
            <a:off x="720182" y="3707207"/>
            <a:ext cx="4219680" cy="1836701"/>
            <a:chOff x="7841886" y="916239"/>
            <a:chExt cx="4219680" cy="1836701"/>
          </a:xfrm>
        </p:grpSpPr>
        <p:pic>
          <p:nvPicPr>
            <p:cNvPr id="11" name="Picture 2" descr="See the source image">
              <a:extLst>
                <a:ext uri="{FF2B5EF4-FFF2-40B4-BE49-F238E27FC236}">
                  <a16:creationId xmlns:a16="http://schemas.microsoft.com/office/drawing/2014/main" id="{36F2941D-57E0-427F-AF05-3FFDEABBE9D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292" t="6809" r="4298" b="12517"/>
            <a:stretch/>
          </p:blipFill>
          <p:spPr bwMode="auto">
            <a:xfrm>
              <a:off x="7841886" y="916490"/>
              <a:ext cx="1966790" cy="183619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See the source image">
              <a:extLst>
                <a:ext uri="{FF2B5EF4-FFF2-40B4-BE49-F238E27FC236}">
                  <a16:creationId xmlns:a16="http://schemas.microsoft.com/office/drawing/2014/main" id="{46E8601D-BB1E-48BD-AC12-D1CF95ED37B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048" t="-2" r="12244" b="333"/>
            <a:stretch/>
          </p:blipFill>
          <p:spPr bwMode="auto">
            <a:xfrm>
              <a:off x="9799151" y="916239"/>
              <a:ext cx="2262415" cy="1836701"/>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8" descr="See the source image">
            <a:extLst>
              <a:ext uri="{FF2B5EF4-FFF2-40B4-BE49-F238E27FC236}">
                <a16:creationId xmlns:a16="http://schemas.microsoft.com/office/drawing/2014/main" id="{86DB1CC2-0503-439F-B45F-F7791DE8C82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51246" y="3698295"/>
            <a:ext cx="3200400" cy="69800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04C91FA-DC37-4BA1-93A8-549A23D3FD20}"/>
              </a:ext>
            </a:extLst>
          </p:cNvPr>
          <p:cNvPicPr>
            <a:picLocks noChangeAspect="1"/>
          </p:cNvPicPr>
          <p:nvPr/>
        </p:nvPicPr>
        <p:blipFill>
          <a:blip r:embed="rId6"/>
          <a:stretch>
            <a:fillRect/>
          </a:stretch>
        </p:blipFill>
        <p:spPr>
          <a:xfrm>
            <a:off x="8363030" y="3698295"/>
            <a:ext cx="3200400" cy="526412"/>
          </a:xfrm>
          <a:prstGeom prst="rect">
            <a:avLst/>
          </a:prstGeom>
        </p:spPr>
      </p:pic>
      <p:pic>
        <p:nvPicPr>
          <p:cNvPr id="10" name="Picture 9">
            <a:extLst>
              <a:ext uri="{FF2B5EF4-FFF2-40B4-BE49-F238E27FC236}">
                <a16:creationId xmlns:a16="http://schemas.microsoft.com/office/drawing/2014/main" id="{DE338DF5-CD3B-4388-A77C-9D9F1358CD05}"/>
              </a:ext>
            </a:extLst>
          </p:cNvPr>
          <p:cNvPicPr>
            <a:picLocks noChangeAspect="1"/>
          </p:cNvPicPr>
          <p:nvPr/>
        </p:nvPicPr>
        <p:blipFill>
          <a:blip r:embed="rId7"/>
          <a:stretch>
            <a:fillRect/>
          </a:stretch>
        </p:blipFill>
        <p:spPr>
          <a:xfrm>
            <a:off x="8363030" y="4567235"/>
            <a:ext cx="3200400" cy="976673"/>
          </a:xfrm>
          <a:prstGeom prst="rect">
            <a:avLst/>
          </a:prstGeom>
        </p:spPr>
      </p:pic>
    </p:spTree>
  </p:cSld>
  <p:clrMapOvr>
    <a:masterClrMapping/>
  </p:clrMapOvr>
  <p:transition spd="slow"/>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 name="Shape 787"/>
          <p:cNvSpPr/>
          <p:nvPr/>
        </p:nvSpPr>
        <p:spPr>
          <a:xfrm>
            <a:off x="2895600" y="228600"/>
            <a:ext cx="6324600" cy="769437"/>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a:defRPr sz="4400" b="1" i="0">
                <a:solidFill>
                  <a:srgbClr val="FFCC00"/>
                </a:solidFill>
                <a:latin typeface="+mj-lt"/>
                <a:ea typeface="+mj-ea"/>
                <a:cs typeface="+mj-cs"/>
                <a:sym typeface="Arial"/>
              </a:defRPr>
            </a:lvl1pPr>
          </a:lstStyle>
          <a:p>
            <a:endParaRPr>
              <a:solidFill>
                <a:schemeClr val="tx1"/>
              </a:solidFill>
            </a:endParaRPr>
          </a:p>
        </p:txBody>
      </p:sp>
      <p:sp>
        <p:nvSpPr>
          <p:cNvPr id="789" name="Shape 789"/>
          <p:cNvSpPr/>
          <p:nvPr/>
        </p:nvSpPr>
        <p:spPr>
          <a:xfrm>
            <a:off x="1965221" y="4889808"/>
            <a:ext cx="3573463" cy="523216"/>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algn="ctr">
              <a:defRPr sz="2800" b="1" i="0">
                <a:solidFill>
                  <a:srgbClr val="FFCC00"/>
                </a:solidFill>
                <a:latin typeface="+mj-lt"/>
                <a:ea typeface="+mj-ea"/>
                <a:cs typeface="+mj-cs"/>
                <a:sym typeface="Arial"/>
              </a:defRPr>
            </a:pPr>
            <a:endParaRPr lang="en-US" sz="2800"/>
          </a:p>
        </p:txBody>
      </p:sp>
      <p:sp>
        <p:nvSpPr>
          <p:cNvPr id="791" name="Shape 791"/>
          <p:cNvSpPr/>
          <p:nvPr/>
        </p:nvSpPr>
        <p:spPr>
          <a:xfrm>
            <a:off x="5867400" y="4887950"/>
            <a:ext cx="3924300" cy="46166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algn="ctr">
              <a:defRPr sz="2400" b="1" i="0">
                <a:solidFill>
                  <a:srgbClr val="FFCC00"/>
                </a:solidFill>
                <a:latin typeface="+mj-lt"/>
                <a:ea typeface="+mj-ea"/>
                <a:cs typeface="+mj-cs"/>
                <a:sym typeface="Arial"/>
              </a:defRPr>
            </a:pPr>
            <a:endParaRPr sz="2400"/>
          </a:p>
        </p:txBody>
      </p:sp>
      <p:sp>
        <p:nvSpPr>
          <p:cNvPr id="794" name="Shape 794"/>
          <p:cNvSpPr/>
          <p:nvPr/>
        </p:nvSpPr>
        <p:spPr>
          <a:xfrm>
            <a:off x="4038600" y="1371600"/>
            <a:ext cx="3657600" cy="400105"/>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algn="ctr">
              <a:defRPr sz="2800" b="1" i="0">
                <a:solidFill>
                  <a:srgbClr val="FFCC00"/>
                </a:solidFill>
                <a:latin typeface="+mj-lt"/>
                <a:ea typeface="+mj-ea"/>
                <a:cs typeface="+mj-cs"/>
                <a:sym typeface="Arial"/>
              </a:defRPr>
            </a:pPr>
            <a:endParaRPr sz="2000"/>
          </a:p>
        </p:txBody>
      </p:sp>
      <p:sp>
        <p:nvSpPr>
          <p:cNvPr id="3" name="Title 2">
            <a:extLst>
              <a:ext uri="{FF2B5EF4-FFF2-40B4-BE49-F238E27FC236}">
                <a16:creationId xmlns:a16="http://schemas.microsoft.com/office/drawing/2014/main" id="{9B326864-A999-4216-BE8A-9DECD81794AE}"/>
              </a:ext>
            </a:extLst>
          </p:cNvPr>
          <p:cNvSpPr>
            <a:spLocks noGrp="1"/>
          </p:cNvSpPr>
          <p:nvPr>
            <p:ph type="title"/>
          </p:nvPr>
        </p:nvSpPr>
        <p:spPr/>
        <p:txBody>
          <a:bodyPr/>
          <a:lstStyle/>
          <a:p>
            <a:r>
              <a:rPr lang="en-US"/>
              <a:t>For More Information:</a:t>
            </a:r>
          </a:p>
        </p:txBody>
      </p:sp>
      <p:graphicFrame>
        <p:nvGraphicFramePr>
          <p:cNvPr id="7" name="Table 7">
            <a:extLst>
              <a:ext uri="{FF2B5EF4-FFF2-40B4-BE49-F238E27FC236}">
                <a16:creationId xmlns:a16="http://schemas.microsoft.com/office/drawing/2014/main" id="{061B1784-DB8F-49B3-9E54-D3689C55F299}"/>
              </a:ext>
            </a:extLst>
          </p:cNvPr>
          <p:cNvGraphicFramePr>
            <a:graphicFrameLocks noGrp="1"/>
          </p:cNvGraphicFramePr>
          <p:nvPr>
            <p:ph idx="1"/>
            <p:extLst>
              <p:ext uri="{D42A27DB-BD31-4B8C-83A1-F6EECF244321}">
                <p14:modId xmlns:p14="http://schemas.microsoft.com/office/powerpoint/2010/main" val="2694188297"/>
              </p:ext>
            </p:extLst>
          </p:nvPr>
        </p:nvGraphicFramePr>
        <p:xfrm>
          <a:off x="838200" y="1825625"/>
          <a:ext cx="10515600" cy="4632960"/>
        </p:xfrm>
        <a:graphic>
          <a:graphicData uri="http://schemas.openxmlformats.org/drawingml/2006/table">
            <a:tbl>
              <a:tblPr firstRow="1" bandRow="1">
                <a:tableStyleId>{5940675A-B579-460E-94D1-54222C63F5DA}</a:tableStyleId>
              </a:tblPr>
              <a:tblGrid>
                <a:gridCol w="6499302">
                  <a:extLst>
                    <a:ext uri="{9D8B030D-6E8A-4147-A177-3AD203B41FA5}">
                      <a16:colId xmlns:a16="http://schemas.microsoft.com/office/drawing/2014/main" val="3063209507"/>
                    </a:ext>
                  </a:extLst>
                </a:gridCol>
                <a:gridCol w="4016298">
                  <a:extLst>
                    <a:ext uri="{9D8B030D-6E8A-4147-A177-3AD203B41FA5}">
                      <a16:colId xmlns:a16="http://schemas.microsoft.com/office/drawing/2014/main" val="2884891521"/>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a:t>Sustainable Forestry Initiative</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a:t>forests.org</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9568825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a:t>WV Forestry Association </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a:t>wvfa.org/sfi</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97216293"/>
                  </a:ext>
                </a:extLst>
              </a:tr>
              <a:tr h="370840">
                <a:tc>
                  <a:txBody>
                    <a:bodyPr/>
                    <a:lstStyle/>
                    <a:p>
                      <a:r>
                        <a:rPr lang="en-US" sz="3200"/>
                        <a:t>WestRock</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3200"/>
                        <a:t>westrock.com</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4685487"/>
                  </a:ext>
                </a:extLst>
              </a:tr>
              <a:tr h="370840">
                <a:tc>
                  <a:txBody>
                    <a:bodyPr/>
                    <a:lstStyle/>
                    <a:p>
                      <a:r>
                        <a:rPr lang="en-US" sz="3200"/>
                        <a:t>Weyerhaeuser</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a:t>weyerhaeuser.com</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4003829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a:t>Summit Bechtel Reserve - </a:t>
                      </a:r>
                      <a:r>
                        <a:rPr lang="en-US" sz="3200" err="1"/>
                        <a:t>BSA</a:t>
                      </a:r>
                      <a:endParaRPr lang="en-US" sz="3200"/>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3200"/>
                        <a:t>summitbsa.org</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58756204"/>
                  </a:ext>
                </a:extLst>
              </a:tr>
              <a:tr h="370840">
                <a:tc>
                  <a:txBody>
                    <a:bodyPr/>
                    <a:lstStyle/>
                    <a:p>
                      <a:r>
                        <a:rPr lang="en-US" sz="3200">
                          <a:effectLst/>
                          <a:latin typeface="Calibri" panose="020F0502020204030204" pitchFamily="34" charset="0"/>
                          <a:ea typeface="Calibri" panose="020F0502020204030204" pitchFamily="34" charset="0"/>
                        </a:rPr>
                        <a:t>Conservation Fund</a:t>
                      </a:r>
                      <a:endParaRPr lang="en-US" sz="3200"/>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3200"/>
                        <a:t>conservationfund.org</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1345333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err="1">
                          <a:effectLst/>
                          <a:latin typeface="Calibri" panose="020F0502020204030204" pitchFamily="34" charset="0"/>
                          <a:ea typeface="Calibri" panose="020F0502020204030204" pitchFamily="34" charset="0"/>
                        </a:rPr>
                        <a:t>Pixelle</a:t>
                      </a:r>
                      <a:r>
                        <a:rPr lang="en-US" sz="3200">
                          <a:effectLst/>
                          <a:latin typeface="Calibri" panose="020F0502020204030204" pitchFamily="34" charset="0"/>
                          <a:ea typeface="Calibri" panose="020F0502020204030204" pitchFamily="34" charset="0"/>
                        </a:rPr>
                        <a:t> Specialty Solutions</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3200"/>
                        <a:t>pixelle.com</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43134808"/>
                  </a:ext>
                </a:extLst>
              </a:tr>
              <a:tr h="370840">
                <a:tc>
                  <a:txBody>
                    <a:bodyPr/>
                    <a:lstStyle/>
                    <a:p>
                      <a:r>
                        <a:rPr lang="en-US" sz="3200" kern="1200">
                          <a:solidFill>
                            <a:schemeClr val="tx1"/>
                          </a:solidFill>
                          <a:effectLst/>
                          <a:latin typeface="+mn-lt"/>
                          <a:ea typeface="+mn-ea"/>
                          <a:cs typeface="+mn-cs"/>
                        </a:rPr>
                        <a:t>Lyme Mountaineer Timberlands </a:t>
                      </a:r>
                      <a:endParaRPr lang="en-US" sz="3200"/>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3200"/>
                        <a:t>lymetimber.com</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36998203"/>
                  </a:ext>
                </a:extLst>
              </a:tr>
            </a:tbl>
          </a:graphicData>
        </a:graphic>
      </p:graphicFrame>
    </p:spTree>
  </p:cSld>
  <p:clrMapOvr>
    <a:masterClrMapping/>
  </p:clrMapOvr>
  <p:transition spd="slow"/>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FA46F-237B-4804-832C-58F0C788E17D}"/>
              </a:ext>
            </a:extLst>
          </p:cNvPr>
          <p:cNvSpPr>
            <a:spLocks noGrp="1"/>
          </p:cNvSpPr>
          <p:nvPr>
            <p:ph type="title"/>
          </p:nvPr>
        </p:nvSpPr>
        <p:spPr/>
        <p:txBody>
          <a:bodyPr/>
          <a:lstStyle/>
          <a:p>
            <a:r>
              <a:rPr lang="en-US" dirty="0"/>
              <a:t>SFI True</a:t>
            </a:r>
            <a:r>
              <a:rPr lang="en-US"/>
              <a:t>/False Test</a:t>
            </a:r>
          </a:p>
        </p:txBody>
      </p:sp>
      <p:sp>
        <p:nvSpPr>
          <p:cNvPr id="3" name="Content Placeholder 2">
            <a:extLst>
              <a:ext uri="{FF2B5EF4-FFF2-40B4-BE49-F238E27FC236}">
                <a16:creationId xmlns:a16="http://schemas.microsoft.com/office/drawing/2014/main" id="{D725F90F-8386-43E9-86F1-181375FC0989}"/>
              </a:ext>
            </a:extLst>
          </p:cNvPr>
          <p:cNvSpPr>
            <a:spLocks noGrp="1"/>
          </p:cNvSpPr>
          <p:nvPr>
            <p:ph idx="1"/>
          </p:nvPr>
        </p:nvSpPr>
        <p:spPr/>
        <p:txBody>
          <a:bodyPr>
            <a:normAutofit/>
          </a:bodyPr>
          <a:lstStyle/>
          <a:p>
            <a:pPr marL="342900" marR="0" lvl="0" indent="-342900">
              <a:spcBef>
                <a:spcPts val="0"/>
              </a:spcBef>
              <a:spcAft>
                <a:spcPts val="1200"/>
              </a:spcAft>
              <a:buFont typeface="+mj-lt"/>
              <a:buAutoNum type="arabicPeriod"/>
              <a:tabLst>
                <a:tab pos="342900" algn="l"/>
                <a:tab pos="571500" algn="l"/>
              </a:tabLst>
            </a:pPr>
            <a:r>
              <a:rPr lang="en-US" sz="1800" dirty="0">
                <a:effectLst/>
                <a:latin typeface="Calibri" panose="020F0502020204030204" pitchFamily="34" charset="0"/>
                <a:ea typeface="Century Gothic" panose="020B0502020202020204" pitchFamily="34" charset="0"/>
                <a:cs typeface="Century Gothic" panose="020B0502020202020204" pitchFamily="34" charset="0"/>
              </a:rPr>
              <a:t>T	F 	Sustainable forestry is managing today’s forest resource needs in a way that does not compromise the ability of future generations to meet their forest resource needs.</a:t>
            </a:r>
            <a:endParaRPr lang="en-US" sz="1800" dirty="0">
              <a:effectLst/>
              <a:latin typeface="Century Gothic" panose="020B0502020202020204" pitchFamily="34" charset="0"/>
              <a:ea typeface="Century Gothic" panose="020B0502020202020204" pitchFamily="34" charset="0"/>
              <a:cs typeface="Century Gothic" panose="020B0502020202020204" pitchFamily="34" charset="0"/>
            </a:endParaRPr>
          </a:p>
          <a:p>
            <a:pPr marL="342900" marR="0" lvl="0" indent="-342900">
              <a:spcBef>
                <a:spcPts val="0"/>
              </a:spcBef>
              <a:spcAft>
                <a:spcPts val="1200"/>
              </a:spcAft>
              <a:buFont typeface="+mj-lt"/>
              <a:buAutoNum type="arabicPeriod"/>
              <a:tabLst>
                <a:tab pos="342900" algn="l"/>
                <a:tab pos="571500" algn="l"/>
              </a:tabLst>
            </a:pPr>
            <a:r>
              <a:rPr lang="en-US" sz="1800" dirty="0">
                <a:effectLst/>
                <a:latin typeface="Calibri" panose="020F0502020204030204" pitchFamily="34" charset="0"/>
                <a:ea typeface="Century Gothic" panose="020B0502020202020204" pitchFamily="34" charset="0"/>
                <a:cs typeface="Century Gothic" panose="020B0502020202020204" pitchFamily="34" charset="0"/>
              </a:rPr>
              <a:t>T	F 	In West Virginia, there are six SFI Program Participants:  WestRock, Weyerhaeuser, Summit Bechtel Reserve – BSA, Conservation Fund, </a:t>
            </a:r>
            <a:r>
              <a:rPr lang="en-US" sz="1800" dirty="0" err="1">
                <a:effectLst/>
                <a:latin typeface="Calibri" panose="020F0502020204030204" pitchFamily="34" charset="0"/>
                <a:ea typeface="Century Gothic" panose="020B0502020202020204" pitchFamily="34" charset="0"/>
                <a:cs typeface="Century Gothic" panose="020B0502020202020204" pitchFamily="34" charset="0"/>
              </a:rPr>
              <a:t>Pixelle</a:t>
            </a:r>
            <a:r>
              <a:rPr lang="en-US" sz="1800" dirty="0">
                <a:effectLst/>
                <a:latin typeface="Calibri" panose="020F0502020204030204" pitchFamily="34" charset="0"/>
                <a:ea typeface="Century Gothic" panose="020B0502020202020204" pitchFamily="34" charset="0"/>
                <a:cs typeface="Century Gothic" panose="020B0502020202020204" pitchFamily="34" charset="0"/>
              </a:rPr>
              <a:t> Specialty Solutions, and Lyme Mountaineer Timberlands</a:t>
            </a:r>
            <a:endParaRPr lang="en-US" sz="1800" dirty="0">
              <a:effectLst/>
              <a:latin typeface="Century Gothic" panose="020B0502020202020204" pitchFamily="34" charset="0"/>
              <a:ea typeface="Century Gothic" panose="020B0502020202020204" pitchFamily="34" charset="0"/>
              <a:cs typeface="Century Gothic" panose="020B0502020202020204" pitchFamily="34" charset="0"/>
            </a:endParaRPr>
          </a:p>
          <a:p>
            <a:pPr marL="342900" marR="0" lvl="0" indent="-342900">
              <a:spcBef>
                <a:spcPts val="0"/>
              </a:spcBef>
              <a:spcAft>
                <a:spcPts val="1200"/>
              </a:spcAft>
              <a:buFont typeface="+mj-lt"/>
              <a:buAutoNum type="arabicPeriod"/>
              <a:tabLst>
                <a:tab pos="342900" algn="l"/>
                <a:tab pos="571500" algn="l"/>
              </a:tabLst>
            </a:pPr>
            <a:r>
              <a:rPr lang="en-US" sz="1800" dirty="0">
                <a:effectLst/>
                <a:latin typeface="Calibri" panose="020F0502020204030204" pitchFamily="34" charset="0"/>
                <a:ea typeface="Century Gothic" panose="020B0502020202020204" pitchFamily="34" charset="0"/>
                <a:cs typeface="Century Gothic" panose="020B0502020202020204" pitchFamily="34" charset="0"/>
              </a:rPr>
              <a:t>T	F 	A harvest plan is not important to the overall success of the timber harvest and should not be completed until after the timber is harvested, if at all.</a:t>
            </a:r>
            <a:endParaRPr lang="en-US" sz="1800" dirty="0">
              <a:effectLst/>
              <a:latin typeface="Century Gothic" panose="020B0502020202020204" pitchFamily="34" charset="0"/>
              <a:ea typeface="Century Gothic" panose="020B0502020202020204" pitchFamily="34" charset="0"/>
              <a:cs typeface="Century Gothic" panose="020B0502020202020204" pitchFamily="34" charset="0"/>
            </a:endParaRPr>
          </a:p>
          <a:p>
            <a:pPr marL="342900" marR="0" lvl="0" indent="-342900">
              <a:spcBef>
                <a:spcPts val="0"/>
              </a:spcBef>
              <a:spcAft>
                <a:spcPts val="1200"/>
              </a:spcAft>
              <a:buFont typeface="+mj-lt"/>
              <a:buAutoNum type="arabicPeriod"/>
              <a:tabLst>
                <a:tab pos="342900" algn="l"/>
                <a:tab pos="571500" algn="l"/>
              </a:tabLst>
            </a:pPr>
            <a:r>
              <a:rPr lang="en-US" sz="1800" dirty="0">
                <a:effectLst/>
                <a:latin typeface="Calibri" panose="020F0502020204030204" pitchFamily="34" charset="0"/>
                <a:ea typeface="Century Gothic" panose="020B0502020202020204" pitchFamily="34" charset="0"/>
                <a:cs typeface="Century Gothic" panose="020B0502020202020204" pitchFamily="34" charset="0"/>
              </a:rPr>
              <a:t>T	F	The SFI label is placed only on solid wood products, never on paper or packaging materials.</a:t>
            </a:r>
            <a:endParaRPr lang="en-US" sz="1800" dirty="0">
              <a:effectLst/>
              <a:latin typeface="Century Gothic" panose="020B0502020202020204" pitchFamily="34" charset="0"/>
              <a:ea typeface="Century Gothic" panose="020B0502020202020204" pitchFamily="34" charset="0"/>
              <a:cs typeface="Century Gothic" panose="020B0502020202020204" pitchFamily="34" charset="0"/>
            </a:endParaRPr>
          </a:p>
          <a:p>
            <a:pPr marL="342900" marR="0" lvl="0" indent="-342900">
              <a:spcBef>
                <a:spcPts val="0"/>
              </a:spcBef>
              <a:spcAft>
                <a:spcPts val="1200"/>
              </a:spcAft>
              <a:buFont typeface="+mj-lt"/>
              <a:buAutoNum type="arabicPeriod"/>
              <a:tabLst>
                <a:tab pos="342900" algn="l"/>
                <a:tab pos="571500" algn="l"/>
              </a:tabLst>
            </a:pPr>
            <a:r>
              <a:rPr lang="en-US" sz="1800" dirty="0">
                <a:effectLst/>
                <a:latin typeface="Calibri" panose="020F0502020204030204" pitchFamily="34" charset="0"/>
                <a:ea typeface="Century Gothic" panose="020B0502020202020204" pitchFamily="34" charset="0"/>
                <a:cs typeface="Century Gothic" panose="020B0502020202020204" pitchFamily="34" charset="0"/>
              </a:rPr>
              <a:t>T	F	One way to minimize the spread of invasive species is to wash all equipment (i.e., skidders, dozers, trucks, tires) when moving from one location to another.</a:t>
            </a:r>
            <a:endParaRPr lang="en-US" sz="1800" dirty="0">
              <a:effectLst/>
              <a:latin typeface="Century Gothic" panose="020B0502020202020204" pitchFamily="34" charset="0"/>
              <a:ea typeface="Century Gothic" panose="020B0502020202020204" pitchFamily="34" charset="0"/>
              <a:cs typeface="Century Gothic" panose="020B0502020202020204" pitchFamily="34" charset="0"/>
            </a:endParaRPr>
          </a:p>
          <a:p>
            <a:pPr marL="342900" marR="0" lvl="0" indent="-342900">
              <a:spcBef>
                <a:spcPts val="0"/>
              </a:spcBef>
              <a:spcAft>
                <a:spcPts val="1200"/>
              </a:spcAft>
              <a:buFont typeface="+mj-lt"/>
              <a:buAutoNum type="arabicPeriod"/>
              <a:tabLst>
                <a:tab pos="342900" algn="l"/>
                <a:tab pos="571500" algn="l"/>
              </a:tabLst>
            </a:pPr>
            <a:r>
              <a:rPr lang="en-US" sz="1800" dirty="0">
                <a:effectLst/>
                <a:latin typeface="Calibri" panose="020F0502020204030204" pitchFamily="34" charset="0"/>
                <a:ea typeface="Century Gothic" panose="020B0502020202020204" pitchFamily="34" charset="0"/>
                <a:cs typeface="Century Gothic" panose="020B0502020202020204" pitchFamily="34" charset="0"/>
              </a:rPr>
              <a:t>T	F	Japanese stilt grass rapidly grow and spread throughout the understory and prevent the growth and establishment of regeneration of native tree species</a:t>
            </a:r>
            <a:endParaRPr lang="en-US" sz="1800" dirty="0">
              <a:effectLst/>
              <a:latin typeface="Century Gothic" panose="020B0502020202020204" pitchFamily="34" charset="0"/>
              <a:ea typeface="Century Gothic" panose="020B0502020202020204" pitchFamily="34" charset="0"/>
              <a:cs typeface="Century Gothic" panose="020B0502020202020204" pitchFamily="34" charset="0"/>
            </a:endParaRPr>
          </a:p>
          <a:p>
            <a:pPr marL="342900" marR="0" lvl="0" indent="-342900">
              <a:spcBef>
                <a:spcPts val="0"/>
              </a:spcBef>
              <a:spcAft>
                <a:spcPts val="1200"/>
              </a:spcAft>
              <a:buFont typeface="+mj-lt"/>
              <a:buAutoNum type="arabicPeriod"/>
              <a:tabLst>
                <a:tab pos="342900" algn="l"/>
                <a:tab pos="571500" algn="l"/>
              </a:tabLst>
            </a:pPr>
            <a:r>
              <a:rPr lang="en-US" sz="1800" dirty="0">
                <a:effectLst/>
                <a:latin typeface="Calibri" panose="020F0502020204030204" pitchFamily="34" charset="0"/>
                <a:ea typeface="Century Gothic" panose="020B0502020202020204" pitchFamily="34" charset="0"/>
                <a:cs typeface="Century Gothic" panose="020B0502020202020204" pitchFamily="34" charset="0"/>
              </a:rPr>
              <a:t>T 	F	Proper road layout is an important part of forestry aesthetics.</a:t>
            </a:r>
            <a:endParaRPr lang="en-US" sz="1800" dirty="0">
              <a:effectLst/>
              <a:latin typeface="Century Gothic" panose="020B0502020202020204" pitchFamily="34" charset="0"/>
              <a:ea typeface="Century Gothic" panose="020B0502020202020204" pitchFamily="34" charset="0"/>
              <a:cs typeface="Century Gothic" panose="020B0502020202020204" pitchFamily="34" charset="0"/>
            </a:endParaRPr>
          </a:p>
        </p:txBody>
      </p:sp>
    </p:spTree>
    <p:extLst>
      <p:ext uri="{BB962C8B-B14F-4D97-AF65-F5344CB8AC3E}">
        <p14:creationId xmlns:p14="http://schemas.microsoft.com/office/powerpoint/2010/main" val="296569459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FA46F-237B-4804-832C-58F0C788E17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725F90F-8386-43E9-86F1-181375FC0989}"/>
              </a:ext>
            </a:extLst>
          </p:cNvPr>
          <p:cNvSpPr>
            <a:spLocks noGrp="1"/>
          </p:cNvSpPr>
          <p:nvPr>
            <p:ph idx="1"/>
          </p:nvPr>
        </p:nvSpPr>
        <p:spPr/>
        <p:txBody>
          <a:bodyPr>
            <a:normAutofit/>
          </a:bodyPr>
          <a:lstStyle/>
          <a:p>
            <a:pPr marL="342900" marR="0" lvl="0" indent="-342900">
              <a:spcBef>
                <a:spcPts val="0"/>
              </a:spcBef>
              <a:spcAft>
                <a:spcPts val="1200"/>
              </a:spcAft>
              <a:buFont typeface="+mj-lt"/>
              <a:buAutoNum type="arabicPeriod" startAt="8"/>
              <a:tabLst>
                <a:tab pos="342900" algn="l"/>
                <a:tab pos="571500" algn="l"/>
              </a:tabLst>
            </a:pPr>
            <a:r>
              <a:rPr lang="en-US" sz="1800" dirty="0">
                <a:effectLst/>
                <a:latin typeface="Calibri" panose="020F0502020204030204" pitchFamily="34" charset="0"/>
                <a:ea typeface="Century Gothic" panose="020B0502020202020204" pitchFamily="34" charset="0"/>
                <a:cs typeface="Century Gothic" panose="020B0502020202020204" pitchFamily="34" charset="0"/>
              </a:rPr>
              <a:t>T	F	The only petroleum spills that need to be reported are those that contaminate a major river.</a:t>
            </a:r>
            <a:endParaRPr lang="en-US" sz="1800" dirty="0">
              <a:effectLst/>
              <a:latin typeface="Century Gothic" panose="020B0502020202020204" pitchFamily="34" charset="0"/>
              <a:ea typeface="Century Gothic" panose="020B0502020202020204" pitchFamily="34" charset="0"/>
              <a:cs typeface="Century Gothic" panose="020B0502020202020204" pitchFamily="34" charset="0"/>
            </a:endParaRPr>
          </a:p>
          <a:p>
            <a:pPr marL="342900" marR="0" lvl="0" indent="-342900">
              <a:spcBef>
                <a:spcPts val="0"/>
              </a:spcBef>
              <a:spcAft>
                <a:spcPts val="1200"/>
              </a:spcAft>
              <a:buFont typeface="+mj-lt"/>
              <a:buAutoNum type="arabicPeriod" startAt="8"/>
              <a:tabLst>
                <a:tab pos="342900" algn="l"/>
                <a:tab pos="571500" algn="l"/>
              </a:tabLst>
            </a:pPr>
            <a:r>
              <a:rPr lang="en-US" sz="1800" dirty="0">
                <a:effectLst/>
                <a:latin typeface="Calibri" panose="020F0502020204030204" pitchFamily="34" charset="0"/>
                <a:ea typeface="Century Gothic" panose="020B0502020202020204" pitchFamily="34" charset="0"/>
                <a:cs typeface="Century Gothic" panose="020B0502020202020204" pitchFamily="34" charset="0"/>
              </a:rPr>
              <a:t>T	F	The first SFI programs were started approximately 10 years ago.</a:t>
            </a:r>
            <a:endParaRPr lang="en-US" sz="1800" dirty="0">
              <a:effectLst/>
              <a:latin typeface="Century Gothic" panose="020B0502020202020204" pitchFamily="34" charset="0"/>
              <a:ea typeface="Century Gothic" panose="020B0502020202020204" pitchFamily="34" charset="0"/>
              <a:cs typeface="Century Gothic" panose="020B0502020202020204" pitchFamily="34" charset="0"/>
            </a:endParaRPr>
          </a:p>
          <a:p>
            <a:pPr marL="342900" marR="0" lvl="0" indent="-342900">
              <a:spcBef>
                <a:spcPts val="0"/>
              </a:spcBef>
              <a:spcAft>
                <a:spcPts val="1200"/>
              </a:spcAft>
              <a:buFont typeface="+mj-lt"/>
              <a:buAutoNum type="arabicPeriod" startAt="8"/>
              <a:tabLst>
                <a:tab pos="342900" algn="l"/>
                <a:tab pos="571500" algn="l"/>
              </a:tabLst>
            </a:pPr>
            <a:r>
              <a:rPr lang="en-US" sz="1800" dirty="0">
                <a:effectLst/>
                <a:latin typeface="Calibri" panose="020F0502020204030204" pitchFamily="34" charset="0"/>
                <a:ea typeface="Century Gothic" panose="020B0502020202020204" pitchFamily="34" charset="0"/>
                <a:cs typeface="Century Gothic" panose="020B0502020202020204" pitchFamily="34" charset="0"/>
              </a:rPr>
              <a:t>T	F	It is not necessary to get entrance permits from the West Virginia Department of Highways for truck roads entering highways, because the roads are only temporary.</a:t>
            </a:r>
            <a:endParaRPr lang="en-US" sz="1800" dirty="0">
              <a:effectLst/>
              <a:latin typeface="Century Gothic" panose="020B0502020202020204" pitchFamily="34" charset="0"/>
              <a:ea typeface="Century Gothic" panose="020B0502020202020204" pitchFamily="34" charset="0"/>
              <a:cs typeface="Century Gothic" panose="020B0502020202020204" pitchFamily="34" charset="0"/>
            </a:endParaRPr>
          </a:p>
          <a:p>
            <a:pPr marL="342900" marR="0" lvl="0" indent="-342900">
              <a:spcBef>
                <a:spcPts val="0"/>
              </a:spcBef>
              <a:spcAft>
                <a:spcPts val="1200"/>
              </a:spcAft>
              <a:buFont typeface="+mj-lt"/>
              <a:buAutoNum type="arabicPeriod" startAt="8"/>
              <a:tabLst>
                <a:tab pos="342900" algn="l"/>
                <a:tab pos="571500" algn="l"/>
              </a:tabLst>
            </a:pPr>
            <a:r>
              <a:rPr lang="en-US" sz="1800" dirty="0">
                <a:effectLst/>
                <a:latin typeface="Calibri" panose="020F0502020204030204" pitchFamily="34" charset="0"/>
                <a:ea typeface="Century Gothic" panose="020B0502020202020204" pitchFamily="34" charset="0"/>
                <a:cs typeface="Century Gothic" panose="020B0502020202020204" pitchFamily="34" charset="0"/>
              </a:rPr>
              <a:t>T	F	According to the Endangered Species Act, it’s okay to harm, harass or possess an endangered species, as long as you don’t kill it.</a:t>
            </a:r>
            <a:endParaRPr lang="en-US" sz="1800" dirty="0">
              <a:effectLst/>
              <a:latin typeface="Century Gothic" panose="020B0502020202020204" pitchFamily="34" charset="0"/>
              <a:ea typeface="Century Gothic" panose="020B0502020202020204" pitchFamily="34" charset="0"/>
              <a:cs typeface="Century Gothic" panose="020B0502020202020204" pitchFamily="34" charset="0"/>
            </a:endParaRPr>
          </a:p>
          <a:p>
            <a:pPr marL="342900" marR="0" lvl="0" indent="-342900">
              <a:spcBef>
                <a:spcPts val="0"/>
              </a:spcBef>
              <a:spcAft>
                <a:spcPts val="1200"/>
              </a:spcAft>
              <a:buFont typeface="+mj-lt"/>
              <a:buAutoNum type="arabicPeriod" startAt="8"/>
              <a:tabLst>
                <a:tab pos="342900" algn="l"/>
                <a:tab pos="571500" algn="l"/>
              </a:tabLst>
            </a:pPr>
            <a:r>
              <a:rPr lang="en-US" sz="1800" dirty="0">
                <a:effectLst/>
                <a:latin typeface="Calibri" panose="020F0502020204030204" pitchFamily="34" charset="0"/>
                <a:ea typeface="Century Gothic" panose="020B0502020202020204" pitchFamily="34" charset="0"/>
                <a:cs typeface="Century Gothic" panose="020B0502020202020204" pitchFamily="34" charset="0"/>
              </a:rPr>
              <a:t>T	F	Forestry aesthetics is using forestry practices that improve the looks of a harvesting operation.</a:t>
            </a:r>
            <a:endParaRPr lang="en-US" sz="1800" dirty="0">
              <a:effectLst/>
              <a:latin typeface="Century Gothic" panose="020B0502020202020204" pitchFamily="34" charset="0"/>
              <a:ea typeface="Century Gothic" panose="020B0502020202020204" pitchFamily="34" charset="0"/>
              <a:cs typeface="Century Gothic" panose="020B0502020202020204" pitchFamily="34" charset="0"/>
            </a:endParaRPr>
          </a:p>
          <a:p>
            <a:pPr marL="342900" marR="0" lvl="0" indent="-342900">
              <a:spcBef>
                <a:spcPts val="0"/>
              </a:spcBef>
              <a:spcAft>
                <a:spcPts val="1200"/>
              </a:spcAft>
              <a:buFont typeface="+mj-lt"/>
              <a:buAutoNum type="arabicPeriod" startAt="8"/>
              <a:tabLst>
                <a:tab pos="342900" algn="l"/>
                <a:tab pos="571500" algn="l"/>
              </a:tabLst>
            </a:pPr>
            <a:r>
              <a:rPr lang="en-US" sz="1800" dirty="0">
                <a:effectLst/>
                <a:latin typeface="Calibri" panose="020F0502020204030204" pitchFamily="34" charset="0"/>
                <a:ea typeface="Century Gothic" panose="020B0502020202020204" pitchFamily="34" charset="0"/>
                <a:cs typeface="Century Gothic" panose="020B0502020202020204" pitchFamily="34" charset="0"/>
              </a:rPr>
              <a:t>T	F	Penalties for violating the Endangered Species Act include fines of up to $200,000 for an organization and $100,000 for an individual, and/or one year in jail.</a:t>
            </a:r>
            <a:endParaRPr lang="en-US" sz="1800" dirty="0">
              <a:effectLst/>
              <a:latin typeface="Century Gothic" panose="020B0502020202020204" pitchFamily="34" charset="0"/>
              <a:ea typeface="Century Gothic" panose="020B0502020202020204" pitchFamily="34" charset="0"/>
              <a:cs typeface="Century Gothic" panose="020B0502020202020204" pitchFamily="34" charset="0"/>
            </a:endParaRPr>
          </a:p>
          <a:p>
            <a:pPr marL="342900" marR="0" lvl="0" indent="-342900">
              <a:spcBef>
                <a:spcPts val="0"/>
              </a:spcBef>
              <a:spcAft>
                <a:spcPts val="1200"/>
              </a:spcAft>
              <a:buFont typeface="+mj-lt"/>
              <a:buAutoNum type="arabicPeriod" startAt="8"/>
              <a:tabLst>
                <a:tab pos="342900" algn="l"/>
                <a:tab pos="571500" algn="l"/>
              </a:tabLst>
            </a:pPr>
            <a:r>
              <a:rPr lang="en-US" sz="1800" dirty="0">
                <a:effectLst/>
                <a:latin typeface="Calibri" panose="020F0502020204030204" pitchFamily="34" charset="0"/>
                <a:ea typeface="Century Gothic" panose="020B0502020202020204" pitchFamily="34" charset="0"/>
                <a:cs typeface="Century Gothic" panose="020B0502020202020204" pitchFamily="34" charset="0"/>
              </a:rPr>
              <a:t>T	F	On site OSHA inspections are always pre-arranged with the logging company.</a:t>
            </a:r>
            <a:endParaRPr lang="en-US" sz="1800" dirty="0">
              <a:effectLst/>
              <a:latin typeface="Century Gothic" panose="020B0502020202020204" pitchFamily="34" charset="0"/>
              <a:ea typeface="Century Gothic" panose="020B0502020202020204" pitchFamily="34" charset="0"/>
              <a:cs typeface="Century Gothic" panose="020B0502020202020204" pitchFamily="34" charset="0"/>
            </a:endParaRPr>
          </a:p>
          <a:p>
            <a:pPr marL="342900" marR="0" lvl="0" indent="-342900">
              <a:spcBef>
                <a:spcPts val="0"/>
              </a:spcBef>
              <a:spcAft>
                <a:spcPts val="1200"/>
              </a:spcAft>
              <a:buFont typeface="+mj-lt"/>
              <a:buAutoNum type="arabicPeriod" startAt="8"/>
              <a:tabLst>
                <a:tab pos="342900" algn="l"/>
                <a:tab pos="571500" algn="l"/>
              </a:tabLst>
            </a:pPr>
            <a:r>
              <a:rPr lang="en-US" sz="1800" dirty="0">
                <a:effectLst/>
                <a:latin typeface="Calibri" panose="020F0502020204030204" pitchFamily="34" charset="0"/>
                <a:ea typeface="Century Gothic" panose="020B0502020202020204" pitchFamily="34" charset="0"/>
                <a:cs typeface="Century Gothic" panose="020B0502020202020204" pitchFamily="34" charset="0"/>
              </a:rPr>
              <a:t>T	F	Project Learning Tree is one of SFI’s education programs for teachers and others working with youth from preschool through 12</a:t>
            </a:r>
            <a:r>
              <a:rPr lang="en-US" sz="1800" baseline="30000" dirty="0">
                <a:effectLst/>
                <a:latin typeface="Calibri" panose="020F0502020204030204" pitchFamily="34" charset="0"/>
                <a:ea typeface="Century Gothic" panose="020B0502020202020204" pitchFamily="34" charset="0"/>
                <a:cs typeface="Century Gothic" panose="020B0502020202020204" pitchFamily="34" charset="0"/>
              </a:rPr>
              <a:t>th</a:t>
            </a:r>
            <a:r>
              <a:rPr lang="en-US" sz="1800" dirty="0">
                <a:effectLst/>
                <a:latin typeface="Calibri" panose="020F0502020204030204" pitchFamily="34" charset="0"/>
                <a:ea typeface="Century Gothic" panose="020B0502020202020204" pitchFamily="34" charset="0"/>
                <a:cs typeface="Century Gothic" panose="020B0502020202020204" pitchFamily="34" charset="0"/>
              </a:rPr>
              <a:t> grade.</a:t>
            </a:r>
            <a:endParaRPr lang="en-US" sz="1800" dirty="0">
              <a:effectLst/>
              <a:latin typeface="Century Gothic" panose="020B0502020202020204" pitchFamily="34" charset="0"/>
              <a:ea typeface="Century Gothic" panose="020B0502020202020204" pitchFamily="34" charset="0"/>
              <a:cs typeface="Century Gothic" panose="020B0502020202020204" pitchFamily="34" charset="0"/>
            </a:endParaRPr>
          </a:p>
          <a:p>
            <a:pPr marL="514350" indent="-514350">
              <a:buFont typeface="+mj-lt"/>
              <a:buAutoNum type="arabicPeriod" startAt="8"/>
            </a:pPr>
            <a:endParaRPr lang="en-US" dirty="0"/>
          </a:p>
        </p:txBody>
      </p:sp>
    </p:spTree>
    <p:extLst>
      <p:ext uri="{BB962C8B-B14F-4D97-AF65-F5344CB8AC3E}">
        <p14:creationId xmlns:p14="http://schemas.microsoft.com/office/powerpoint/2010/main" val="6339265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88FE0-F4DD-42A3-B448-EFD108F48C9F}"/>
              </a:ext>
            </a:extLst>
          </p:cNvPr>
          <p:cNvSpPr>
            <a:spLocks noGrp="1"/>
          </p:cNvSpPr>
          <p:nvPr>
            <p:ph type="title"/>
          </p:nvPr>
        </p:nvSpPr>
        <p:spPr/>
        <p:txBody>
          <a:bodyPr/>
          <a:lstStyle/>
          <a:p>
            <a:r>
              <a:rPr lang="en-US" err="1"/>
              <a:t>SFI</a:t>
            </a:r>
            <a:r>
              <a:rPr lang="en-US"/>
              <a:t> Influences Logger Training</a:t>
            </a:r>
          </a:p>
        </p:txBody>
      </p:sp>
      <p:sp>
        <p:nvSpPr>
          <p:cNvPr id="3" name="Content Placeholder 2">
            <a:extLst>
              <a:ext uri="{FF2B5EF4-FFF2-40B4-BE49-F238E27FC236}">
                <a16:creationId xmlns:a16="http://schemas.microsoft.com/office/drawing/2014/main" id="{181464C3-1F1D-44FA-8DF6-74BEE7EFB028}"/>
              </a:ext>
            </a:extLst>
          </p:cNvPr>
          <p:cNvSpPr>
            <a:spLocks noGrp="1"/>
          </p:cNvSpPr>
          <p:nvPr>
            <p:ph idx="1"/>
          </p:nvPr>
        </p:nvSpPr>
        <p:spPr/>
        <p:txBody>
          <a:bodyPr/>
          <a:lstStyle/>
          <a:p>
            <a:pPr marL="0" indent="0">
              <a:buNone/>
            </a:pPr>
            <a:r>
              <a:rPr lang="en-US" i="0">
                <a:effectLst/>
                <a:latin typeface="Arial" panose="020B0604020202020204" pitchFamily="34" charset="0"/>
              </a:rPr>
              <a:t>Member Companies are audited to ensure that they are meeting the principles, standards, and performance measures.</a:t>
            </a:r>
          </a:p>
          <a:p>
            <a:pPr marL="0" indent="0">
              <a:buNone/>
            </a:pPr>
            <a:endParaRPr lang="en-US" b="1">
              <a:latin typeface="Arial" panose="020B0604020202020204" pitchFamily="34" charset="0"/>
            </a:endParaRPr>
          </a:p>
          <a:p>
            <a:pPr marL="0" indent="0">
              <a:buNone/>
            </a:pPr>
            <a:r>
              <a:rPr lang="en-US" b="1" i="0">
                <a:effectLst/>
                <a:latin typeface="Arial" panose="020B0604020202020204" pitchFamily="34" charset="0"/>
              </a:rPr>
              <a:t>Performance Measure 13.2.</a:t>
            </a:r>
          </a:p>
          <a:p>
            <a:pPr marL="0" indent="0">
              <a:buNone/>
            </a:pPr>
            <a:r>
              <a:rPr lang="en-US" b="0" i="0">
                <a:effectLst/>
                <a:latin typeface="Arial" panose="020B0604020202020204" pitchFamily="34" charset="0"/>
              </a:rPr>
              <a:t>Certified Organizations shall work to foster improvement in the professionalism of wood producers specific to qualified logging professionals.</a:t>
            </a:r>
            <a:endParaRPr lang="en-US"/>
          </a:p>
        </p:txBody>
      </p:sp>
    </p:spTree>
    <p:extLst>
      <p:ext uri="{BB962C8B-B14F-4D97-AF65-F5344CB8AC3E}">
        <p14:creationId xmlns:p14="http://schemas.microsoft.com/office/powerpoint/2010/main" val="12526814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867C9-698F-487F-BE24-4293DB27FAD2}"/>
              </a:ext>
            </a:extLst>
          </p:cNvPr>
          <p:cNvSpPr>
            <a:spLocks noGrp="1"/>
          </p:cNvSpPr>
          <p:nvPr>
            <p:ph type="title"/>
          </p:nvPr>
        </p:nvSpPr>
        <p:spPr/>
        <p:txBody>
          <a:bodyPr/>
          <a:lstStyle/>
          <a:p>
            <a:r>
              <a:rPr lang="en-US"/>
              <a:t>WV DOF’s BMPs and SFI Training</a:t>
            </a:r>
          </a:p>
        </p:txBody>
      </p:sp>
      <p:sp>
        <p:nvSpPr>
          <p:cNvPr id="3" name="Content Placeholder 2">
            <a:extLst>
              <a:ext uri="{FF2B5EF4-FFF2-40B4-BE49-F238E27FC236}">
                <a16:creationId xmlns:a16="http://schemas.microsoft.com/office/drawing/2014/main" id="{44D8CECC-6AEB-4630-AD02-DD9BAC12C3B6}"/>
              </a:ext>
            </a:extLst>
          </p:cNvPr>
          <p:cNvSpPr>
            <a:spLocks noGrp="1"/>
          </p:cNvSpPr>
          <p:nvPr>
            <p:ph idx="1"/>
          </p:nvPr>
        </p:nvSpPr>
        <p:spPr/>
        <p:txBody>
          <a:bodyPr/>
          <a:lstStyle/>
          <a:p>
            <a:r>
              <a:rPr lang="en-US"/>
              <a:t>WV Certified Loggers are required to have 2 credits of BMP training and 4 additional professional development credits. </a:t>
            </a:r>
          </a:p>
          <a:p>
            <a:r>
              <a:rPr lang="en-US"/>
              <a:t>DOF training are supplemented by </a:t>
            </a:r>
            <a:r>
              <a:rPr lang="en-US" err="1"/>
              <a:t>SFI</a:t>
            </a:r>
            <a:r>
              <a:rPr lang="en-US"/>
              <a:t> trainings to help meet the 4 additional professional development credits.</a:t>
            </a:r>
          </a:p>
          <a:p>
            <a:r>
              <a:rPr lang="en-US" err="1"/>
              <a:t>SFI</a:t>
            </a:r>
            <a:r>
              <a:rPr lang="en-US"/>
              <a:t> requires loggers to have the DOF BMP credits as well as training that covers several other indicators.</a:t>
            </a:r>
          </a:p>
          <a:p>
            <a:endParaRPr lang="en-US"/>
          </a:p>
          <a:p>
            <a:r>
              <a:rPr lang="en-US" b="1"/>
              <a:t>Today’s training meets the requirements for both the DOF and </a:t>
            </a:r>
            <a:r>
              <a:rPr lang="en-US" b="1" err="1"/>
              <a:t>SFI</a:t>
            </a:r>
            <a:r>
              <a:rPr lang="en-US" b="1"/>
              <a:t>.</a:t>
            </a:r>
          </a:p>
        </p:txBody>
      </p:sp>
    </p:spTree>
    <p:extLst>
      <p:ext uri="{BB962C8B-B14F-4D97-AF65-F5344CB8AC3E}">
        <p14:creationId xmlns:p14="http://schemas.microsoft.com/office/powerpoint/2010/main" val="21367253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oundry">
  <a:themeElements>
    <a:clrScheme name="Foundry">
      <a:dk1>
        <a:srgbClr val="000000"/>
      </a:dk1>
      <a:lt1>
        <a:srgbClr val="FFFFFF"/>
      </a:lt1>
      <a:dk2>
        <a:srgbClr val="A7A7A7"/>
      </a:dk2>
      <a:lt2>
        <a:srgbClr val="535353"/>
      </a:lt2>
      <a:accent1>
        <a:srgbClr val="72A376"/>
      </a:accent1>
      <a:accent2>
        <a:srgbClr val="B0CCB0"/>
      </a:accent2>
      <a:accent3>
        <a:srgbClr val="A8CDD7"/>
      </a:accent3>
      <a:accent4>
        <a:srgbClr val="C0BEAF"/>
      </a:accent4>
      <a:accent5>
        <a:srgbClr val="CEC597"/>
      </a:accent5>
      <a:accent6>
        <a:srgbClr val="E8B7B7"/>
      </a:accent6>
      <a:hlink>
        <a:srgbClr val="0000FF"/>
      </a:hlink>
      <a:folHlink>
        <a:srgbClr val="FF00FF"/>
      </a:folHlink>
    </a:clrScheme>
    <a:fontScheme name="Foundry">
      <a:majorFont>
        <a:latin typeface="Arial"/>
        <a:ea typeface="Arial"/>
        <a:cs typeface="Arial"/>
      </a:majorFont>
      <a:minorFont>
        <a:latin typeface="Helvetica"/>
        <a:ea typeface="Helvetica"/>
        <a:cs typeface="Helvetica"/>
      </a:minorFont>
    </a:fontScheme>
    <a:fmtScheme name="Foundry">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676A55"/>
        </a:solidFill>
        <a:ln w="25400" cap="flat">
          <a:solidFill>
            <a:schemeClr val="accent1"/>
          </a:solidFill>
          <a:prstDash val="solid"/>
          <a:round/>
        </a:ln>
        <a:effectLst>
          <a:outerShdw blurRad="50800" dist="38100" dir="5400000" rotWithShape="0">
            <a:srgbClr val="000000">
              <a:alpha val="43137"/>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1"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50800" dist="38100" dir="5400000" rotWithShape="0">
            <a:srgbClr val="000000">
              <a:alpha val="43137"/>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1"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A9B38380790DA44B09EEE910E882BD7" ma:contentTypeVersion="4" ma:contentTypeDescription="Create a new document." ma:contentTypeScope="" ma:versionID="45af9b00384524b7490f5943f7a0c8f0">
  <xsd:schema xmlns:xsd="http://www.w3.org/2001/XMLSchema" xmlns:xs="http://www.w3.org/2001/XMLSchema" xmlns:p="http://schemas.microsoft.com/office/2006/metadata/properties" xmlns:ns2="c48268f8-1b2b-48ba-b716-5ebbd80ea595" targetNamespace="http://schemas.microsoft.com/office/2006/metadata/properties" ma:root="true" ma:fieldsID="ef3145055e10f9848c6fc83cc4e60fa9" ns2:_="">
    <xsd:import namespace="c48268f8-1b2b-48ba-b716-5ebbd80ea59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8268f8-1b2b-48ba-b716-5ebbd80ea59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2E3FEDA-ABC6-451C-973E-4221A31CCD6B}">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5AE834D7-E719-4557-B4C6-6D50E53FA8AF}">
  <ds:schemaRefs>
    <ds:schemaRef ds:uri="c48268f8-1b2b-48ba-b716-5ebbd80ea59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A83E5EC-FAC6-45A0-B4F2-9B331BABD2D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61</TotalTime>
  <Words>5178</Words>
  <Application>Microsoft Office PowerPoint</Application>
  <PresentationFormat>Widescreen</PresentationFormat>
  <Paragraphs>472</Paragraphs>
  <Slides>73</Slides>
  <Notes>53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73</vt:i4>
      </vt:variant>
    </vt:vector>
  </HeadingPairs>
  <TitlesOfParts>
    <vt:vector size="83" baseType="lpstr">
      <vt:lpstr>Arial</vt:lpstr>
      <vt:lpstr>Calibri</vt:lpstr>
      <vt:lpstr>Calibri Light</vt:lpstr>
      <vt:lpstr>Calibri-Italic</vt:lpstr>
      <vt:lpstr>Century Gothic</vt:lpstr>
      <vt:lpstr>FootlightMTLight</vt:lpstr>
      <vt:lpstr>Poppins</vt:lpstr>
      <vt:lpstr>Roboto</vt:lpstr>
      <vt:lpstr>Rockwell</vt:lpstr>
      <vt:lpstr>Office Theme</vt:lpstr>
      <vt:lpstr>Sustainable Forestry Initiative   West Virginia Training Module</vt:lpstr>
      <vt:lpstr>If something is sustainable, it means that…</vt:lpstr>
      <vt:lpstr>Sustainable Forestry</vt:lpstr>
      <vt:lpstr>What is the SFI Program</vt:lpstr>
      <vt:lpstr>How Big is SFI</vt:lpstr>
      <vt:lpstr>How SFI Works </vt:lpstr>
      <vt:lpstr>WV SFI Program Participants</vt:lpstr>
      <vt:lpstr>SFI Influences Logger Training</vt:lpstr>
      <vt:lpstr>WV DOF’s BMPs and SFI Training</vt:lpstr>
      <vt:lpstr>Four Pillars of SFI</vt:lpstr>
      <vt:lpstr>SFI 2022 Standards and Rules</vt:lpstr>
      <vt:lpstr>SFI And Certification</vt:lpstr>
      <vt:lpstr>How many have heard of Forest Certification?</vt:lpstr>
      <vt:lpstr>SFI Product Labeling</vt:lpstr>
      <vt:lpstr>SFI’s Four Standards</vt:lpstr>
      <vt:lpstr>2022 Forest Management Standard</vt:lpstr>
      <vt:lpstr>2022 Chain-of-Custody Standard</vt:lpstr>
      <vt:lpstr>2022 Fiber Sourcing Standard</vt:lpstr>
      <vt:lpstr>2022 Certified Sourcing Standard</vt:lpstr>
      <vt:lpstr>Logger Training Indicators</vt:lpstr>
      <vt:lpstr> Indicator 1:  “Awareness of sustainable forestry principles and SFI’s work across four pillars:  standards, conservation, community, and education​.”</vt:lpstr>
      <vt:lpstr>Awareness of Sustainable Forestry Principles</vt:lpstr>
      <vt:lpstr>Indicator 2:  “BMPs, including streamside management and road construction, maintenance, and retirement.”</vt:lpstr>
      <vt:lpstr>Indicator 3:  “Awareness of responsibilities under the U.S. Endangered Species Act, Forests with Exceptional Conservation Value, and other measures to protect biodiversity and wildlife habitat.”</vt:lpstr>
      <vt:lpstr>Endangered Species Act (ESA)</vt:lpstr>
      <vt:lpstr>Threatened species</vt:lpstr>
      <vt:lpstr>Endangered Species</vt:lpstr>
      <vt:lpstr>PowerPoint Presentation</vt:lpstr>
      <vt:lpstr>PowerPoint Presentation</vt:lpstr>
      <vt:lpstr>G1 Critically Imperiled &amp; G2 Imperiled Species</vt:lpstr>
      <vt:lpstr>Habitats</vt:lpstr>
      <vt:lpstr>WV Habitat Examples</vt:lpstr>
      <vt:lpstr>Invasive Exotic Species</vt:lpstr>
      <vt:lpstr>Invasive Exotic Species</vt:lpstr>
      <vt:lpstr>Invasive Exotic BMPs</vt:lpstr>
      <vt:lpstr>Can you name these invasive plants?</vt:lpstr>
      <vt:lpstr>PowerPoint Presentation</vt:lpstr>
      <vt:lpstr>Can you name these invasive pests?</vt:lpstr>
      <vt:lpstr>Can you name these invasive pests?</vt:lpstr>
      <vt:lpstr>Invasive Species Resources</vt:lpstr>
      <vt:lpstr>Fighting Invasive Plants in WV</vt:lpstr>
      <vt:lpstr>Indicator 4: Logging Safety</vt:lpstr>
      <vt:lpstr> Indicator 5: U.S. Occupational Safety and Health Administration (OSHA) regulations, wage and hour rules, and other state, and local employment laws</vt:lpstr>
      <vt:lpstr>OSHA</vt:lpstr>
      <vt:lpstr>OSHA Regulations Specific to Logging</vt:lpstr>
      <vt:lpstr>Logging eTool</vt:lpstr>
      <vt:lpstr>PowerPoint Presentation</vt:lpstr>
      <vt:lpstr>Safety</vt:lpstr>
      <vt:lpstr>OSHA First Aid Kit Requirements</vt:lpstr>
      <vt:lpstr>loggingsafety.com</vt:lpstr>
      <vt:lpstr>Wage and Hour Rules</vt:lpstr>
      <vt:lpstr>Indicator 6: Other topics identified by SIC that improve their responsibilities in meeting the SFI 2022 standards​</vt:lpstr>
      <vt:lpstr>If you fail to plan then you should plan to fail!</vt:lpstr>
      <vt:lpstr>What is a Harvest Plan?</vt:lpstr>
      <vt:lpstr>Utilities</vt:lpstr>
      <vt:lpstr>Merchandising </vt:lpstr>
      <vt:lpstr>Site Access</vt:lpstr>
      <vt:lpstr>Trucking Safety</vt:lpstr>
      <vt:lpstr>Petroleum Spills</vt:lpstr>
      <vt:lpstr>Petroleum Spills</vt:lpstr>
      <vt:lpstr>Forest Aesthetics</vt:lpstr>
      <vt:lpstr>Aesthetics</vt:lpstr>
      <vt:lpstr>Aesthetics-Topics for Discussion</vt:lpstr>
      <vt:lpstr>Logging is Disruptive even under the best conditions, but it does not have to be destructive or “look bad”.</vt:lpstr>
      <vt:lpstr>Ease concerns with pictures and discuss the recovery process</vt:lpstr>
      <vt:lpstr>A little planning goes a long way</vt:lpstr>
      <vt:lpstr>Road Access</vt:lpstr>
      <vt:lpstr>Emerging Technology</vt:lpstr>
      <vt:lpstr>Inconsistent Practices by SFI Program Participants</vt:lpstr>
      <vt:lpstr>Loggers are a critical link in the supply chain.</vt:lpstr>
      <vt:lpstr>For More Information:</vt:lpstr>
      <vt:lpstr>SFI True/False Test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SFI  West Virginia Training Module</dc:title>
  <dc:creator>Casey Olczak</dc:creator>
  <cp:lastModifiedBy>Ben Spong</cp:lastModifiedBy>
  <cp:revision>3</cp:revision>
  <dcterms:modified xsi:type="dcterms:W3CDTF">2022-08-15T01:26:02Z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0x0101007A9B38380790DA44B09EEE910E882BD7</vt:lpwstr>
  </property>
</Properties>
</file>